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71" r:id="rId9"/>
    <p:sldId id="265" r:id="rId10"/>
    <p:sldId id="266" r:id="rId11"/>
    <p:sldId id="267" r:id="rId12"/>
    <p:sldId id="268" r:id="rId13"/>
    <p:sldId id="269" r:id="rId14"/>
    <p:sldId id="306" r:id="rId15"/>
    <p:sldId id="307" r:id="rId16"/>
    <p:sldId id="270" r:id="rId17"/>
    <p:sldId id="272" r:id="rId18"/>
    <p:sldId id="308" r:id="rId19"/>
    <p:sldId id="274" r:id="rId20"/>
    <p:sldId id="275" r:id="rId21"/>
    <p:sldId id="276" r:id="rId22"/>
    <p:sldId id="277" r:id="rId23"/>
    <p:sldId id="278" r:id="rId24"/>
    <p:sldId id="279" r:id="rId25"/>
    <p:sldId id="288" r:id="rId26"/>
    <p:sldId id="289" r:id="rId27"/>
    <p:sldId id="290" r:id="rId28"/>
    <p:sldId id="284" r:id="rId29"/>
    <p:sldId id="285" r:id="rId30"/>
    <p:sldId id="286" r:id="rId31"/>
    <p:sldId id="287" r:id="rId32"/>
    <p:sldId id="316" r:id="rId33"/>
    <p:sldId id="280" r:id="rId34"/>
    <p:sldId id="310" r:id="rId35"/>
    <p:sldId id="304" r:id="rId36"/>
    <p:sldId id="305" r:id="rId37"/>
    <p:sldId id="281" r:id="rId38"/>
    <p:sldId id="311" r:id="rId39"/>
    <p:sldId id="312" r:id="rId40"/>
    <p:sldId id="309" r:id="rId41"/>
    <p:sldId id="301" r:id="rId42"/>
    <p:sldId id="299" r:id="rId43"/>
    <p:sldId id="300" r:id="rId44"/>
    <p:sldId id="313" r:id="rId45"/>
    <p:sldId id="314" r:id="rId46"/>
    <p:sldId id="315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7E53C-F6AA-4C68-AB6F-D4AC85B6B1BE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05A0B-562A-4337-93E5-E1B1A7148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72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D146-A732-4D88-904B-99B774E9E6F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82FD6-4925-4C59-9558-47A0A98A5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2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D146-A732-4D88-904B-99B774E9E6F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82FD6-4925-4C59-9558-47A0A98A5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8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D146-A732-4D88-904B-99B774E9E6F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82FD6-4925-4C59-9558-47A0A98A5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40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D146-A732-4D88-904B-99B774E9E6F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82FD6-4925-4C59-9558-47A0A98A5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07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D146-A732-4D88-904B-99B774E9E6F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82FD6-4925-4C59-9558-47A0A98A5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95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D146-A732-4D88-904B-99B774E9E6F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82FD6-4925-4C59-9558-47A0A98A5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D146-A732-4D88-904B-99B774E9E6F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82FD6-4925-4C59-9558-47A0A98A5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4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D146-A732-4D88-904B-99B774E9E6F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82FD6-4925-4C59-9558-47A0A98A5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3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D146-A732-4D88-904B-99B774E9E6F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82FD6-4925-4C59-9558-47A0A98A5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54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D146-A732-4D88-904B-99B774E9E6F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82FD6-4925-4C59-9558-47A0A98A5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5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DD146-A732-4D88-904B-99B774E9E6F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82FD6-4925-4C59-9558-47A0A98A5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9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DD146-A732-4D88-904B-99B774E9E6F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82FD6-4925-4C59-9558-47A0A98A5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35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3.png"/><Relationship Id="rId4" Type="http://schemas.openxmlformats.org/officeDocument/2006/relationships/image" Target="../media/image4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67.png"/><Relationship Id="rId4" Type="http://schemas.openxmlformats.org/officeDocument/2006/relationships/image" Target="../media/image100.pn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72.png"/><Relationship Id="rId7" Type="http://schemas.openxmlformats.org/officeDocument/2006/relationships/image" Target="../media/image13.png"/><Relationship Id="rId1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0.png"/><Relationship Id="rId10" Type="http://schemas.openxmlformats.org/officeDocument/2006/relationships/image" Target="../media/image69.png"/><Relationship Id="rId9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3.png"/><Relationship Id="rId10" Type="http://schemas.openxmlformats.org/officeDocument/2006/relationships/image" Target="../media/image69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0.png"/><Relationship Id="rId10" Type="http://schemas.openxmlformats.org/officeDocument/2006/relationships/image" Target="../media/image14.png"/><Relationship Id="rId4" Type="http://schemas.openxmlformats.org/officeDocument/2006/relationships/image" Target="../media/image10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Encoder-decoder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Biplab</a:t>
            </a:r>
            <a:r>
              <a:rPr lang="en-US" dirty="0"/>
              <a:t> Banerjee</a:t>
            </a:r>
          </a:p>
        </p:txBody>
      </p:sp>
    </p:spTree>
    <p:extLst>
      <p:ext uri="{BB962C8B-B14F-4D97-AF65-F5344CB8AC3E}">
        <p14:creationId xmlns:p14="http://schemas.microsoft.com/office/powerpoint/2010/main" val="2955293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7955-58D2-4A69-AD06-5524EEAF1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Undercomplete AE</a:t>
            </a:r>
            <a:endParaRPr lang="he-I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855AC0-F312-4D1A-B929-8D0D17BD4894}"/>
              </a:ext>
            </a:extLst>
          </p:cNvPr>
          <p:cNvGrpSpPr/>
          <p:nvPr/>
        </p:nvGrpSpPr>
        <p:grpSpPr>
          <a:xfrm>
            <a:off x="6541710" y="2007954"/>
            <a:ext cx="5210856" cy="4054057"/>
            <a:chOff x="5451141" y="2024732"/>
            <a:chExt cx="5210856" cy="405405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92230CB-B770-4988-B2B8-273313FAC36F}"/>
                </a:ext>
              </a:extLst>
            </p:cNvPr>
            <p:cNvSpPr/>
            <p:nvPr/>
          </p:nvSpPr>
          <p:spPr>
            <a:xfrm>
              <a:off x="6633538" y="2024732"/>
              <a:ext cx="4028459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42765E7-8FD1-4B7D-BF81-DA6457FCAB50}"/>
                </a:ext>
              </a:extLst>
            </p:cNvPr>
            <p:cNvSpPr/>
            <p:nvPr/>
          </p:nvSpPr>
          <p:spPr>
            <a:xfrm>
              <a:off x="7507142" y="219028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7B27665-B37B-4BBB-ACE8-F1D4C43C22D0}"/>
                </a:ext>
              </a:extLst>
            </p:cNvPr>
            <p:cNvSpPr/>
            <p:nvPr/>
          </p:nvSpPr>
          <p:spPr>
            <a:xfrm>
              <a:off x="8099157" y="219028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A95C108-0BD0-4375-8AB3-F6132C2468BD}"/>
                </a:ext>
              </a:extLst>
            </p:cNvPr>
            <p:cNvSpPr/>
            <p:nvPr/>
          </p:nvSpPr>
          <p:spPr>
            <a:xfrm>
              <a:off x="8686286" y="219029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BB48E8-5A26-423C-B470-9A454DA23614}"/>
                </a:ext>
              </a:extLst>
            </p:cNvPr>
            <p:cNvSpPr/>
            <p:nvPr/>
          </p:nvSpPr>
          <p:spPr>
            <a:xfrm>
              <a:off x="9278301" y="219029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51C0B7-0970-4074-A727-A5D5DD81415B}"/>
                </a:ext>
              </a:extLst>
            </p:cNvPr>
            <p:cNvSpPr/>
            <p:nvPr/>
          </p:nvSpPr>
          <p:spPr>
            <a:xfrm>
              <a:off x="9870316" y="219029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8EE6A59-F6CD-426F-B831-EBFC5FCA5EED}"/>
                </a:ext>
              </a:extLst>
            </p:cNvPr>
            <p:cNvSpPr/>
            <p:nvPr/>
          </p:nvSpPr>
          <p:spPr>
            <a:xfrm>
              <a:off x="6920013" y="219028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F44866E-68FD-45DF-BC38-A22E8F38A0B7}"/>
                </a:ext>
              </a:extLst>
            </p:cNvPr>
            <p:cNvSpPr/>
            <p:nvPr/>
          </p:nvSpPr>
          <p:spPr>
            <a:xfrm>
              <a:off x="6618284" y="5358942"/>
              <a:ext cx="4043713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A73214-29A6-4B2C-B731-ECDAD3420BF8}"/>
                </a:ext>
              </a:extLst>
            </p:cNvPr>
            <p:cNvSpPr/>
            <p:nvPr/>
          </p:nvSpPr>
          <p:spPr>
            <a:xfrm>
              <a:off x="7520588" y="552449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249B6EF-5D36-452E-B227-0FAF59295BC2}"/>
                </a:ext>
              </a:extLst>
            </p:cNvPr>
            <p:cNvSpPr/>
            <p:nvPr/>
          </p:nvSpPr>
          <p:spPr>
            <a:xfrm>
              <a:off x="8112603" y="552449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64B332-B765-4274-8217-E083C208A632}"/>
                </a:ext>
              </a:extLst>
            </p:cNvPr>
            <p:cNvSpPr/>
            <p:nvPr/>
          </p:nvSpPr>
          <p:spPr>
            <a:xfrm>
              <a:off x="8699732" y="552450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BF99BD-FD62-411D-929E-E80A9F0512A2}"/>
                </a:ext>
              </a:extLst>
            </p:cNvPr>
            <p:cNvSpPr/>
            <p:nvPr/>
          </p:nvSpPr>
          <p:spPr>
            <a:xfrm>
              <a:off x="9291747" y="552450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2EE3FB-F86A-4711-B4EF-D9075945634E}"/>
                </a:ext>
              </a:extLst>
            </p:cNvPr>
            <p:cNvSpPr/>
            <p:nvPr/>
          </p:nvSpPr>
          <p:spPr>
            <a:xfrm>
              <a:off x="9883762" y="552450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9AC21F0-31FA-47DD-822C-83431BE384FC}"/>
                </a:ext>
              </a:extLst>
            </p:cNvPr>
            <p:cNvSpPr/>
            <p:nvPr/>
          </p:nvSpPr>
          <p:spPr>
            <a:xfrm>
              <a:off x="6933459" y="552449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E449555-CD62-4897-9043-273A70C53A44}"/>
                </a:ext>
              </a:extLst>
            </p:cNvPr>
            <p:cNvSpPr/>
            <p:nvPr/>
          </p:nvSpPr>
          <p:spPr>
            <a:xfrm>
              <a:off x="7507141" y="3631876"/>
              <a:ext cx="2210775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507220-8757-4261-8E58-BEE3B888FB21}"/>
                </a:ext>
              </a:extLst>
            </p:cNvPr>
            <p:cNvSpPr/>
            <p:nvPr/>
          </p:nvSpPr>
          <p:spPr>
            <a:xfrm>
              <a:off x="8403680" y="375579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3382DCD-900F-439B-A510-015ADA1CD054}"/>
                </a:ext>
              </a:extLst>
            </p:cNvPr>
            <p:cNvSpPr/>
            <p:nvPr/>
          </p:nvSpPr>
          <p:spPr>
            <a:xfrm>
              <a:off x="9026271" y="375723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1D110B0-1914-4F39-AD20-A99EB60E0E03}"/>
                </a:ext>
              </a:extLst>
            </p:cNvPr>
            <p:cNvSpPr/>
            <p:nvPr/>
          </p:nvSpPr>
          <p:spPr>
            <a:xfrm>
              <a:off x="7781089" y="375723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D6F0740-70FF-4A83-AD67-8E37A9979A3B}"/>
                </a:ext>
              </a:extLst>
            </p:cNvPr>
            <p:cNvSpPr/>
            <p:nvPr/>
          </p:nvSpPr>
          <p:spPr>
            <a:xfrm rot="16200000">
              <a:off x="8159201" y="4810932"/>
              <a:ext cx="928574" cy="111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01728E8B-71B2-452B-8848-626885883546}"/>
                </a:ext>
              </a:extLst>
            </p:cNvPr>
            <p:cNvSpPr/>
            <p:nvPr/>
          </p:nvSpPr>
          <p:spPr>
            <a:xfrm rot="16200000">
              <a:off x="8180461" y="3142761"/>
              <a:ext cx="852759" cy="111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8A62363-D85D-4156-9BBC-197E121A902A}"/>
                    </a:ext>
                  </a:extLst>
                </p:cNvPr>
                <p:cNvSpPr txBox="1"/>
                <p:nvPr/>
              </p:nvSpPr>
              <p:spPr>
                <a:xfrm>
                  <a:off x="5868742" y="5471671"/>
                  <a:ext cx="604753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8A62363-D85D-4156-9BBC-197E121A90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8742" y="5471671"/>
                  <a:ext cx="604753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110437C-928C-40D0-8CA0-91A52195AF96}"/>
                    </a:ext>
                  </a:extLst>
                </p:cNvPr>
                <p:cNvSpPr txBox="1"/>
                <p:nvPr/>
              </p:nvSpPr>
              <p:spPr>
                <a:xfrm>
                  <a:off x="6024958" y="2060706"/>
                  <a:ext cx="32342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110437C-928C-40D0-8CA0-91A52195A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958" y="2060706"/>
                  <a:ext cx="323422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053B7B5-AAA3-423C-9FB8-E332A257E787}"/>
                    </a:ext>
                  </a:extLst>
                </p:cNvPr>
                <p:cNvSpPr txBox="1"/>
                <p:nvPr/>
              </p:nvSpPr>
              <p:spPr>
                <a:xfrm>
                  <a:off x="8714972" y="4610724"/>
                  <a:ext cx="45916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053B7B5-AAA3-423C-9FB8-E332A257E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2" y="4610724"/>
                  <a:ext cx="45916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0E6E42-642F-4BAB-AC0D-99A18545CCA5}"/>
                    </a:ext>
                  </a:extLst>
                </p:cNvPr>
                <p:cNvSpPr txBox="1"/>
                <p:nvPr/>
              </p:nvSpPr>
              <p:spPr>
                <a:xfrm>
                  <a:off x="8714972" y="2911849"/>
                  <a:ext cx="56425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0E6E42-642F-4BAB-AC0D-99A18545C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2" y="2911849"/>
                  <a:ext cx="564257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327AD67-453E-457E-B3FB-0344AB29DA04}"/>
                    </a:ext>
                  </a:extLst>
                </p:cNvPr>
                <p:cNvSpPr txBox="1"/>
                <p:nvPr/>
              </p:nvSpPr>
              <p:spPr>
                <a:xfrm>
                  <a:off x="5451141" y="3729378"/>
                  <a:ext cx="90210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327AD67-453E-457E-B3FB-0344AB29DA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1141" y="3729378"/>
                  <a:ext cx="902106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6CB51DC-6EFA-4887-8D51-844E0067F8A4}"/>
              </a:ext>
            </a:extLst>
          </p:cNvPr>
          <p:cNvSpPr txBox="1"/>
          <p:nvPr/>
        </p:nvSpPr>
        <p:spPr>
          <a:xfrm>
            <a:off x="359229" y="1724949"/>
            <a:ext cx="53078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Hidden layer is </a:t>
            </a:r>
            <a:r>
              <a:rPr lang="en-US" sz="2800" b="1" dirty="0"/>
              <a:t>Undercomplete </a:t>
            </a:r>
            <a:r>
              <a:rPr lang="en-US" sz="2800" dirty="0"/>
              <a:t>if smaller than the input layer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800" dirty="0"/>
              <a:t>Compresses the input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800" dirty="0"/>
              <a:t>Compresses well only for the training dist.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6B8E87-BCBA-465A-8200-1BA76E700648}"/>
              </a:ext>
            </a:extLst>
          </p:cNvPr>
          <p:cNvSpPr txBox="1"/>
          <p:nvPr/>
        </p:nvSpPr>
        <p:spPr>
          <a:xfrm>
            <a:off x="359229" y="4634150"/>
            <a:ext cx="55550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Hidden nodes will be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800" dirty="0"/>
              <a:t>Good features for the training distribution.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800" dirty="0"/>
              <a:t>Bad for other types on input</a:t>
            </a:r>
          </a:p>
        </p:txBody>
      </p:sp>
    </p:spTree>
    <p:extLst>
      <p:ext uri="{BB962C8B-B14F-4D97-AF65-F5344CB8AC3E}">
        <p14:creationId xmlns:p14="http://schemas.microsoft.com/office/powerpoint/2010/main" val="2131589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7955-58D2-4A69-AD06-5524EEAF1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Overcomplete AE</a:t>
            </a:r>
            <a:endParaRPr lang="he-IL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AC497D-48E5-4AF2-9190-1DB5DD2363DA}"/>
              </a:ext>
            </a:extLst>
          </p:cNvPr>
          <p:cNvGrpSpPr/>
          <p:nvPr/>
        </p:nvGrpSpPr>
        <p:grpSpPr>
          <a:xfrm>
            <a:off x="5693776" y="1717576"/>
            <a:ext cx="6136737" cy="4054057"/>
            <a:chOff x="5693776" y="1717576"/>
            <a:chExt cx="6136737" cy="40540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E3F831E-E987-49E5-BB65-9E81EC8670FB}"/>
                    </a:ext>
                  </a:extLst>
                </p:cNvPr>
                <p:cNvSpPr txBox="1"/>
                <p:nvPr/>
              </p:nvSpPr>
              <p:spPr>
                <a:xfrm>
                  <a:off x="5693776" y="3378452"/>
                  <a:ext cx="90210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E3F831E-E987-49E5-BB65-9E81EC867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3776" y="3378452"/>
                  <a:ext cx="902106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4239A0-610A-43DE-AF4D-4385D91B0B2D}"/>
                </a:ext>
              </a:extLst>
            </p:cNvPr>
            <p:cNvGrpSpPr/>
            <p:nvPr/>
          </p:nvGrpSpPr>
          <p:grpSpPr>
            <a:xfrm>
              <a:off x="6328619" y="1717576"/>
              <a:ext cx="5501894" cy="4054057"/>
              <a:chOff x="5868742" y="2024732"/>
              <a:chExt cx="5501894" cy="4054057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B9CE11A6-73E1-43EB-A753-508F76D4A3F0}"/>
                  </a:ext>
                </a:extLst>
              </p:cNvPr>
              <p:cNvSpPr/>
              <p:nvPr/>
            </p:nvSpPr>
            <p:spPr>
              <a:xfrm>
                <a:off x="6633538" y="2024732"/>
                <a:ext cx="4043713" cy="71984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ADAA2E0-0D8C-4D1A-AA85-BDC12CECBFEC}"/>
                  </a:ext>
                </a:extLst>
              </p:cNvPr>
              <p:cNvSpPr/>
              <p:nvPr/>
            </p:nvSpPr>
            <p:spPr>
              <a:xfrm>
                <a:off x="7507142" y="2190289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3BF3E78-A807-40CE-8A35-6B4F6BAF29D2}"/>
                  </a:ext>
                </a:extLst>
              </p:cNvPr>
              <p:cNvSpPr/>
              <p:nvPr/>
            </p:nvSpPr>
            <p:spPr>
              <a:xfrm>
                <a:off x="8099157" y="2190289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C99506D-EA46-47E2-B50B-96FBE9699737}"/>
                  </a:ext>
                </a:extLst>
              </p:cNvPr>
              <p:cNvSpPr/>
              <p:nvPr/>
            </p:nvSpPr>
            <p:spPr>
              <a:xfrm>
                <a:off x="8686286" y="2190290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49A554-A68A-4509-9BF4-0632CA7083B8}"/>
                  </a:ext>
                </a:extLst>
              </p:cNvPr>
              <p:cNvSpPr/>
              <p:nvPr/>
            </p:nvSpPr>
            <p:spPr>
              <a:xfrm>
                <a:off x="9278301" y="2190290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905F549-5396-4871-882D-EEEECF8A2FBD}"/>
                  </a:ext>
                </a:extLst>
              </p:cNvPr>
              <p:cNvSpPr/>
              <p:nvPr/>
            </p:nvSpPr>
            <p:spPr>
              <a:xfrm>
                <a:off x="9870316" y="2190290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C55492E-C93A-4A55-8757-432153A75F3D}"/>
                  </a:ext>
                </a:extLst>
              </p:cNvPr>
              <p:cNvSpPr/>
              <p:nvPr/>
            </p:nvSpPr>
            <p:spPr>
              <a:xfrm>
                <a:off x="6920013" y="2190289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62211C3-0FE9-468D-AC12-88200D88401A}"/>
                  </a:ext>
                </a:extLst>
              </p:cNvPr>
              <p:cNvSpPr/>
              <p:nvPr/>
            </p:nvSpPr>
            <p:spPr>
              <a:xfrm>
                <a:off x="6618284" y="5358942"/>
                <a:ext cx="4043713" cy="71984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F48092-96C3-424E-A374-EC26DE7F729D}"/>
                  </a:ext>
                </a:extLst>
              </p:cNvPr>
              <p:cNvSpPr/>
              <p:nvPr/>
            </p:nvSpPr>
            <p:spPr>
              <a:xfrm>
                <a:off x="7520588" y="5524499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4A6E64A-F04F-4288-BECF-DC8FF46C5662}"/>
                  </a:ext>
                </a:extLst>
              </p:cNvPr>
              <p:cNvSpPr/>
              <p:nvPr/>
            </p:nvSpPr>
            <p:spPr>
              <a:xfrm>
                <a:off x="8112603" y="5524499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69833C0-883E-49B0-BF28-B1AF6588C0BB}"/>
                  </a:ext>
                </a:extLst>
              </p:cNvPr>
              <p:cNvSpPr/>
              <p:nvPr/>
            </p:nvSpPr>
            <p:spPr>
              <a:xfrm>
                <a:off x="8699732" y="5524500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16916FD-7CF1-4A86-93CF-0D79518F02D1}"/>
                  </a:ext>
                </a:extLst>
              </p:cNvPr>
              <p:cNvSpPr/>
              <p:nvPr/>
            </p:nvSpPr>
            <p:spPr>
              <a:xfrm>
                <a:off x="9291747" y="5524500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CA62095-E2AA-421E-B1EF-53D6240D160F}"/>
                  </a:ext>
                </a:extLst>
              </p:cNvPr>
              <p:cNvSpPr/>
              <p:nvPr/>
            </p:nvSpPr>
            <p:spPr>
              <a:xfrm>
                <a:off x="9883762" y="5524500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3EFEB76-AA09-4CD5-960B-597511D5F936}"/>
                  </a:ext>
                </a:extLst>
              </p:cNvPr>
              <p:cNvSpPr/>
              <p:nvPr/>
            </p:nvSpPr>
            <p:spPr>
              <a:xfrm>
                <a:off x="6933459" y="5524499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9C40B88-FDE0-4A4D-911E-B3041D95F75B}"/>
                  </a:ext>
                </a:extLst>
              </p:cNvPr>
              <p:cNvSpPr/>
              <p:nvPr/>
            </p:nvSpPr>
            <p:spPr>
              <a:xfrm>
                <a:off x="6157546" y="3631876"/>
                <a:ext cx="5213090" cy="71984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2DEC375-BD46-438A-B469-107AEA3DF69C}"/>
                  </a:ext>
                </a:extLst>
              </p:cNvPr>
              <p:cNvSpPr/>
              <p:nvPr/>
            </p:nvSpPr>
            <p:spPr>
              <a:xfrm>
                <a:off x="8200526" y="3797433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8EE9C37-22F1-4D70-934A-0DE4C634A06E}"/>
                  </a:ext>
                </a:extLst>
              </p:cNvPr>
              <p:cNvSpPr/>
              <p:nvPr/>
            </p:nvSpPr>
            <p:spPr>
              <a:xfrm>
                <a:off x="8792541" y="3797433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E134C6B-B743-4362-87BA-B3E8FA1098C9}"/>
                  </a:ext>
                </a:extLst>
              </p:cNvPr>
              <p:cNvSpPr/>
              <p:nvPr/>
            </p:nvSpPr>
            <p:spPr>
              <a:xfrm>
                <a:off x="9379670" y="3797434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ED38170-0113-44BB-9DAA-88A1A146BBAC}"/>
                  </a:ext>
                </a:extLst>
              </p:cNvPr>
              <p:cNvSpPr/>
              <p:nvPr/>
            </p:nvSpPr>
            <p:spPr>
              <a:xfrm>
                <a:off x="9971685" y="3797434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C4FE7E8-2F8A-4FB7-A54C-F7A63E3F38D4}"/>
                  </a:ext>
                </a:extLst>
              </p:cNvPr>
              <p:cNvSpPr/>
              <p:nvPr/>
            </p:nvSpPr>
            <p:spPr>
              <a:xfrm>
                <a:off x="10563700" y="3797434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E07A8ED-6FCA-4788-A757-42AD2E5EAF18}"/>
                  </a:ext>
                </a:extLst>
              </p:cNvPr>
              <p:cNvSpPr/>
              <p:nvPr/>
            </p:nvSpPr>
            <p:spPr>
              <a:xfrm>
                <a:off x="7613397" y="3797433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B8085F0-A14C-416A-AA83-5B7C47EEA222}"/>
                  </a:ext>
                </a:extLst>
              </p:cNvPr>
              <p:cNvSpPr/>
              <p:nvPr/>
            </p:nvSpPr>
            <p:spPr>
              <a:xfrm>
                <a:off x="6429367" y="3797433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C7DCAD6-BFF9-4697-8274-F688E957CB6C}"/>
                  </a:ext>
                </a:extLst>
              </p:cNvPr>
              <p:cNvSpPr/>
              <p:nvPr/>
            </p:nvSpPr>
            <p:spPr>
              <a:xfrm>
                <a:off x="7021382" y="3784618"/>
                <a:ext cx="439615" cy="43961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rrow: Right 46">
                <a:extLst>
                  <a:ext uri="{FF2B5EF4-FFF2-40B4-BE49-F238E27FC236}">
                    <a16:creationId xmlns:a16="http://schemas.microsoft.com/office/drawing/2014/main" id="{E9C10C2E-7340-473D-9973-CF3273E539AF}"/>
                  </a:ext>
                </a:extLst>
              </p:cNvPr>
              <p:cNvSpPr/>
              <p:nvPr/>
            </p:nvSpPr>
            <p:spPr>
              <a:xfrm rot="16200000">
                <a:off x="8159201" y="4810932"/>
                <a:ext cx="928574" cy="1119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332830E1-DCA8-493D-B30B-DBC401F4DD55}"/>
                  </a:ext>
                </a:extLst>
              </p:cNvPr>
              <p:cNvSpPr/>
              <p:nvPr/>
            </p:nvSpPr>
            <p:spPr>
              <a:xfrm rot="16200000">
                <a:off x="8180461" y="3142761"/>
                <a:ext cx="852759" cy="1119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8C6E8867-D402-4153-9F53-8A35E1CC287F}"/>
                      </a:ext>
                    </a:extLst>
                  </p:cNvPr>
                  <p:cNvSpPr txBox="1"/>
                  <p:nvPr/>
                </p:nvSpPr>
                <p:spPr>
                  <a:xfrm>
                    <a:off x="5868742" y="5471671"/>
                    <a:ext cx="604753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8C6E8867-D402-4153-9F53-8A35E1CC28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8742" y="5471671"/>
                    <a:ext cx="604753" cy="49244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93C2101-9301-45CF-AD95-4AF86ED42828}"/>
                      </a:ext>
                    </a:extLst>
                  </p:cNvPr>
                  <p:cNvSpPr txBox="1"/>
                  <p:nvPr/>
                </p:nvSpPr>
                <p:spPr>
                  <a:xfrm>
                    <a:off x="6024958" y="2060706"/>
                    <a:ext cx="323422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93C2101-9301-45CF-AD95-4AF86ED428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4958" y="2060706"/>
                    <a:ext cx="323422" cy="49244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0B7B8F-20B7-47C9-82F8-45985F32AA71}"/>
                      </a:ext>
                    </a:extLst>
                  </p:cNvPr>
                  <p:cNvSpPr txBox="1"/>
                  <p:nvPr/>
                </p:nvSpPr>
                <p:spPr>
                  <a:xfrm>
                    <a:off x="8714972" y="4610724"/>
                    <a:ext cx="459165" cy="553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70B7B8F-20B7-47C9-82F8-45985F32AA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14972" y="4610724"/>
                    <a:ext cx="459165" cy="55399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EE1D1D1C-4E81-4974-B7DF-7B49D527F06C}"/>
                      </a:ext>
                    </a:extLst>
                  </p:cNvPr>
                  <p:cNvSpPr txBox="1"/>
                  <p:nvPr/>
                </p:nvSpPr>
                <p:spPr>
                  <a:xfrm>
                    <a:off x="8714972" y="2911849"/>
                    <a:ext cx="564257" cy="553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EE1D1D1C-4E81-4974-B7DF-7B49D527F0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14972" y="2911849"/>
                    <a:ext cx="564257" cy="55399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08069A1-9D10-4D93-BCAA-CEC42AE295FE}"/>
              </a:ext>
            </a:extLst>
          </p:cNvPr>
          <p:cNvSpPr txBox="1"/>
          <p:nvPr/>
        </p:nvSpPr>
        <p:spPr>
          <a:xfrm>
            <a:off x="355998" y="1762146"/>
            <a:ext cx="4839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Hidden layer is </a:t>
            </a:r>
            <a:r>
              <a:rPr lang="en-US" sz="2400" b="1" dirty="0"/>
              <a:t>Overcomplete </a:t>
            </a:r>
            <a:r>
              <a:rPr lang="en-US" sz="2400" dirty="0"/>
              <a:t>if greater than the input layer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No compression in hidden layer.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dirty="0"/>
              <a:t>Each hidden unit could copy a different input component.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2E20F8-B3D5-485E-95D0-89164E0668DF}"/>
              </a:ext>
            </a:extLst>
          </p:cNvPr>
          <p:cNvSpPr txBox="1"/>
          <p:nvPr/>
        </p:nvSpPr>
        <p:spPr>
          <a:xfrm>
            <a:off x="271933" y="4442067"/>
            <a:ext cx="4839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guarantee that the hidden units will extract meaningful structure.</a:t>
            </a:r>
          </a:p>
        </p:txBody>
      </p:sp>
    </p:spTree>
    <p:extLst>
      <p:ext uri="{BB962C8B-B14F-4D97-AF65-F5344CB8AC3E}">
        <p14:creationId xmlns:p14="http://schemas.microsoft.com/office/powerpoint/2010/main" val="1519877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7955-58D2-4A69-AD06-5524EEAF1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AE</a:t>
            </a:r>
            <a:endParaRPr lang="he-IL" dirty="0"/>
          </a:p>
        </p:txBody>
      </p:sp>
      <p:pic>
        <p:nvPicPr>
          <p:cNvPr id="1026" name="Picture 2" descr="×ª××¦××ª ×ª××× × ×¢×××¨ âªconvolutional autoencoderâ¬â">
            <a:extLst>
              <a:ext uri="{FF2B5EF4-FFF2-40B4-BE49-F238E27FC236}">
                <a16:creationId xmlns:a16="http://schemas.microsoft.com/office/drawing/2014/main" id="{83DC2BEF-67AC-4ADE-9974-A7C0852A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525288"/>
            <a:ext cx="10153475" cy="339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201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7955-58D2-4A69-AD06-5524EEAF1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AE</a:t>
            </a:r>
            <a:endParaRPr lang="he-I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ED4E98-8CB1-4B74-8F83-77349E7B8EB3}"/>
              </a:ext>
            </a:extLst>
          </p:cNvPr>
          <p:cNvSpPr/>
          <p:nvPr/>
        </p:nvSpPr>
        <p:spPr>
          <a:xfrm>
            <a:off x="175400" y="2542162"/>
            <a:ext cx="259658" cy="345626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4BAE29-6D54-41B9-A800-06E726568C33}"/>
              </a:ext>
            </a:extLst>
          </p:cNvPr>
          <p:cNvSpPr txBox="1"/>
          <p:nvPr/>
        </p:nvSpPr>
        <p:spPr>
          <a:xfrm>
            <a:off x="-37803" y="1978531"/>
            <a:ext cx="88526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Input</a:t>
            </a:r>
          </a:p>
          <a:p>
            <a:r>
              <a:rPr lang="en-US" sz="1400" dirty="0"/>
              <a:t>(28,28,1)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837721BE-9CCB-4156-A3A6-0F9DCFBDAFB0}"/>
              </a:ext>
            </a:extLst>
          </p:cNvPr>
          <p:cNvSpPr/>
          <p:nvPr/>
        </p:nvSpPr>
        <p:spPr>
          <a:xfrm rot="16200000">
            <a:off x="2748084" y="3647175"/>
            <a:ext cx="403861" cy="5297617"/>
          </a:xfrm>
          <a:prstGeom prst="leftBrace">
            <a:avLst>
              <a:gd name="adj1" fmla="val 35948"/>
              <a:gd name="adj2" fmla="val 4842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198C70-30ED-4BF7-A7F3-72C58253239C}"/>
              </a:ext>
            </a:extLst>
          </p:cNvPr>
          <p:cNvSpPr txBox="1"/>
          <p:nvPr/>
        </p:nvSpPr>
        <p:spPr>
          <a:xfrm>
            <a:off x="2448761" y="6444366"/>
            <a:ext cx="15367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Encoder</a:t>
            </a:r>
            <a:endParaRPr lang="he-IL" dirty="0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A7CAB43C-E2C1-4B5B-9F62-CC19618090E8}"/>
              </a:ext>
            </a:extLst>
          </p:cNvPr>
          <p:cNvSpPr/>
          <p:nvPr/>
        </p:nvSpPr>
        <p:spPr>
          <a:xfrm rot="16200000">
            <a:off x="8639296" y="3204791"/>
            <a:ext cx="403861" cy="6194049"/>
          </a:xfrm>
          <a:prstGeom prst="leftBrace">
            <a:avLst>
              <a:gd name="adj1" fmla="val 35948"/>
              <a:gd name="adj2" fmla="val 4842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2A7F58-67AA-451B-82F2-1465880C01F5}"/>
              </a:ext>
            </a:extLst>
          </p:cNvPr>
          <p:cNvSpPr txBox="1"/>
          <p:nvPr/>
        </p:nvSpPr>
        <p:spPr>
          <a:xfrm>
            <a:off x="8315908" y="6488668"/>
            <a:ext cx="15367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Decoder</a:t>
            </a:r>
            <a:endParaRPr lang="he-IL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E24047B-CF05-4276-9517-15AC820C7B2D}"/>
              </a:ext>
            </a:extLst>
          </p:cNvPr>
          <p:cNvSpPr/>
          <p:nvPr/>
        </p:nvSpPr>
        <p:spPr>
          <a:xfrm>
            <a:off x="459848" y="4112555"/>
            <a:ext cx="6604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99FB31-2A08-4F21-B135-B7A93ED2F24A}"/>
              </a:ext>
            </a:extLst>
          </p:cNvPr>
          <p:cNvSpPr/>
          <p:nvPr/>
        </p:nvSpPr>
        <p:spPr>
          <a:xfrm>
            <a:off x="1149165" y="2556966"/>
            <a:ext cx="259658" cy="34562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5EAB84-CEB2-4182-AE8D-6838708C1C41}"/>
              </a:ext>
            </a:extLst>
          </p:cNvPr>
          <p:cNvSpPr txBox="1"/>
          <p:nvPr/>
        </p:nvSpPr>
        <p:spPr>
          <a:xfrm>
            <a:off x="414762" y="3154345"/>
            <a:ext cx="88117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Conv 1</a:t>
            </a:r>
          </a:p>
          <a:p>
            <a:r>
              <a:rPr lang="en-US" sz="1200" dirty="0"/>
              <a:t>16 F </a:t>
            </a:r>
          </a:p>
          <a:p>
            <a:r>
              <a:rPr lang="en-US" sz="1200" dirty="0"/>
              <a:t>@ (3,3,1)</a:t>
            </a:r>
          </a:p>
          <a:p>
            <a:r>
              <a:rPr lang="en-US" sz="1200" dirty="0"/>
              <a:t>same</a:t>
            </a:r>
            <a:endParaRPr lang="he-IL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C1A575-38F6-4796-8082-C59779381232}"/>
              </a:ext>
            </a:extLst>
          </p:cNvPr>
          <p:cNvSpPr txBox="1"/>
          <p:nvPr/>
        </p:nvSpPr>
        <p:spPr>
          <a:xfrm>
            <a:off x="835133" y="1976029"/>
            <a:ext cx="97090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C1</a:t>
            </a:r>
          </a:p>
          <a:p>
            <a:r>
              <a:rPr lang="en-US" sz="1400" dirty="0"/>
              <a:t>(28,28,16)</a:t>
            </a:r>
          </a:p>
          <a:p>
            <a:endParaRPr lang="he-IL" sz="14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6812304-1EAE-4A1A-AB75-92A3B7600AF5}"/>
              </a:ext>
            </a:extLst>
          </p:cNvPr>
          <p:cNvSpPr/>
          <p:nvPr/>
        </p:nvSpPr>
        <p:spPr>
          <a:xfrm>
            <a:off x="1429001" y="4118257"/>
            <a:ext cx="50295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B6A226-840F-4FFA-9023-E0E81905E92F}"/>
              </a:ext>
            </a:extLst>
          </p:cNvPr>
          <p:cNvSpPr txBox="1"/>
          <p:nvPr/>
        </p:nvSpPr>
        <p:spPr>
          <a:xfrm>
            <a:off x="1441710" y="3154345"/>
            <a:ext cx="88117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M.P 1</a:t>
            </a:r>
          </a:p>
          <a:p>
            <a:r>
              <a:rPr lang="en-US" sz="1200" dirty="0"/>
              <a:t> (2,2)</a:t>
            </a:r>
          </a:p>
          <a:p>
            <a:r>
              <a:rPr lang="en-US" sz="1200" dirty="0"/>
              <a:t>same</a:t>
            </a:r>
            <a:endParaRPr lang="he-IL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1DEC81-790B-4588-9F55-FEA91EFDC9E8}"/>
              </a:ext>
            </a:extLst>
          </p:cNvPr>
          <p:cNvSpPr/>
          <p:nvPr/>
        </p:nvSpPr>
        <p:spPr>
          <a:xfrm>
            <a:off x="1964840" y="3224040"/>
            <a:ext cx="259658" cy="193372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4FB5C6-50B0-4190-BBF0-6076B483A8E7}"/>
              </a:ext>
            </a:extLst>
          </p:cNvPr>
          <p:cNvSpPr txBox="1"/>
          <p:nvPr/>
        </p:nvSpPr>
        <p:spPr>
          <a:xfrm>
            <a:off x="1761173" y="1983649"/>
            <a:ext cx="97090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M.P1</a:t>
            </a:r>
          </a:p>
          <a:p>
            <a:r>
              <a:rPr lang="en-US" sz="1400" dirty="0"/>
              <a:t>(14,14,16)</a:t>
            </a:r>
          </a:p>
          <a:p>
            <a:endParaRPr lang="he-IL" sz="1400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38A99F6-7C83-4DBA-81F3-51ABD6A7F371}"/>
              </a:ext>
            </a:extLst>
          </p:cNvPr>
          <p:cNvSpPr/>
          <p:nvPr/>
        </p:nvSpPr>
        <p:spPr>
          <a:xfrm>
            <a:off x="2279660" y="4147944"/>
            <a:ext cx="6604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E2C26F-B8C3-40FD-83C7-2DD638055235}"/>
              </a:ext>
            </a:extLst>
          </p:cNvPr>
          <p:cNvSpPr txBox="1"/>
          <p:nvPr/>
        </p:nvSpPr>
        <p:spPr>
          <a:xfrm>
            <a:off x="2197869" y="3184776"/>
            <a:ext cx="88117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Conv 2</a:t>
            </a:r>
          </a:p>
          <a:p>
            <a:r>
              <a:rPr lang="en-US" sz="1200" dirty="0"/>
              <a:t>8 F </a:t>
            </a:r>
          </a:p>
          <a:p>
            <a:r>
              <a:rPr lang="en-US" sz="1200" dirty="0"/>
              <a:t>@ (3,3,16)</a:t>
            </a:r>
          </a:p>
          <a:p>
            <a:r>
              <a:rPr lang="en-US" sz="1200" dirty="0"/>
              <a:t>same</a:t>
            </a:r>
            <a:endParaRPr lang="he-IL" sz="1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ECE8C7-7E72-41C2-9691-724902C19AA4}"/>
              </a:ext>
            </a:extLst>
          </p:cNvPr>
          <p:cNvSpPr/>
          <p:nvPr/>
        </p:nvSpPr>
        <p:spPr>
          <a:xfrm>
            <a:off x="2986089" y="3235399"/>
            <a:ext cx="259658" cy="193372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FC2A2A-8A5E-4D30-8270-EB4913663C4D}"/>
              </a:ext>
            </a:extLst>
          </p:cNvPr>
          <p:cNvSpPr txBox="1"/>
          <p:nvPr/>
        </p:nvSpPr>
        <p:spPr>
          <a:xfrm>
            <a:off x="2688433" y="1973787"/>
            <a:ext cx="97090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C2</a:t>
            </a:r>
          </a:p>
          <a:p>
            <a:r>
              <a:rPr lang="en-US" sz="1400" dirty="0"/>
              <a:t>(14,14,8)</a:t>
            </a:r>
          </a:p>
          <a:p>
            <a:endParaRPr lang="he-IL" sz="1400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CE85A7E5-506A-42C5-98F2-0759FB4D02E6}"/>
              </a:ext>
            </a:extLst>
          </p:cNvPr>
          <p:cNvSpPr/>
          <p:nvPr/>
        </p:nvSpPr>
        <p:spPr>
          <a:xfrm>
            <a:off x="3269036" y="4145184"/>
            <a:ext cx="44603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8D3934-C82A-488D-8207-500CD60FBA6B}"/>
              </a:ext>
            </a:extLst>
          </p:cNvPr>
          <p:cNvSpPr txBox="1"/>
          <p:nvPr/>
        </p:nvSpPr>
        <p:spPr>
          <a:xfrm>
            <a:off x="3225980" y="3176195"/>
            <a:ext cx="88117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M.P 2</a:t>
            </a:r>
          </a:p>
          <a:p>
            <a:r>
              <a:rPr lang="en-US" sz="1200" dirty="0"/>
              <a:t> (2,2)</a:t>
            </a:r>
          </a:p>
          <a:p>
            <a:r>
              <a:rPr lang="en-US" sz="1200" dirty="0"/>
              <a:t>same</a:t>
            </a:r>
            <a:endParaRPr lang="he-IL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0F6204-1993-45F9-8360-3A6AAE612615}"/>
              </a:ext>
            </a:extLst>
          </p:cNvPr>
          <p:cNvSpPr txBox="1"/>
          <p:nvPr/>
        </p:nvSpPr>
        <p:spPr>
          <a:xfrm>
            <a:off x="3500008" y="1976029"/>
            <a:ext cx="97090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M.P2</a:t>
            </a:r>
          </a:p>
          <a:p>
            <a:r>
              <a:rPr lang="en-US" sz="1400" dirty="0"/>
              <a:t>(7,7,8)</a:t>
            </a:r>
          </a:p>
          <a:p>
            <a:endParaRPr lang="he-IL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9A940E1-A262-468D-A5DB-F465CE213739}"/>
              </a:ext>
            </a:extLst>
          </p:cNvPr>
          <p:cNvSpPr/>
          <p:nvPr/>
        </p:nvSpPr>
        <p:spPr>
          <a:xfrm>
            <a:off x="3748844" y="3629600"/>
            <a:ext cx="259658" cy="110490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87BB8F73-5EF4-4CF0-926C-367EA555459B}"/>
              </a:ext>
            </a:extLst>
          </p:cNvPr>
          <p:cNvSpPr/>
          <p:nvPr/>
        </p:nvSpPr>
        <p:spPr>
          <a:xfrm>
            <a:off x="4040375" y="4167804"/>
            <a:ext cx="6604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831A8C-EA91-4079-A85D-430A4B53568C}"/>
              </a:ext>
            </a:extLst>
          </p:cNvPr>
          <p:cNvSpPr txBox="1"/>
          <p:nvPr/>
        </p:nvSpPr>
        <p:spPr>
          <a:xfrm>
            <a:off x="3985461" y="3201850"/>
            <a:ext cx="88117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Conv 3</a:t>
            </a:r>
          </a:p>
          <a:p>
            <a:r>
              <a:rPr lang="en-US" sz="1200" dirty="0"/>
              <a:t>8 F </a:t>
            </a:r>
          </a:p>
          <a:p>
            <a:r>
              <a:rPr lang="en-US" sz="1200" dirty="0"/>
              <a:t>@ (3,3,8)</a:t>
            </a:r>
          </a:p>
          <a:p>
            <a:r>
              <a:rPr lang="en-US" sz="1200" dirty="0"/>
              <a:t>same</a:t>
            </a:r>
            <a:endParaRPr lang="he-IL" sz="12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8EE5F1-9BED-4FC2-8437-AA270376B56A}"/>
              </a:ext>
            </a:extLst>
          </p:cNvPr>
          <p:cNvSpPr/>
          <p:nvPr/>
        </p:nvSpPr>
        <p:spPr>
          <a:xfrm>
            <a:off x="4728821" y="3630103"/>
            <a:ext cx="259658" cy="11049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C37490-FABC-4ADE-9CFB-38DB16744CF6}"/>
              </a:ext>
            </a:extLst>
          </p:cNvPr>
          <p:cNvSpPr txBox="1"/>
          <p:nvPr/>
        </p:nvSpPr>
        <p:spPr>
          <a:xfrm>
            <a:off x="4471703" y="1983649"/>
            <a:ext cx="97090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C3</a:t>
            </a:r>
          </a:p>
          <a:p>
            <a:r>
              <a:rPr lang="en-US" sz="1400" dirty="0"/>
              <a:t>(7,7,8)</a:t>
            </a:r>
          </a:p>
          <a:p>
            <a:endParaRPr lang="he-IL" sz="1400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D7225A11-6EC3-48B1-8AF1-17FF10B6318F}"/>
              </a:ext>
            </a:extLst>
          </p:cNvPr>
          <p:cNvSpPr/>
          <p:nvPr/>
        </p:nvSpPr>
        <p:spPr>
          <a:xfrm>
            <a:off x="5038330" y="4153054"/>
            <a:ext cx="389074" cy="46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262ED7-3FB9-4DBB-A5AE-ED5EEF090BFF}"/>
              </a:ext>
            </a:extLst>
          </p:cNvPr>
          <p:cNvSpPr txBox="1"/>
          <p:nvPr/>
        </p:nvSpPr>
        <p:spPr>
          <a:xfrm>
            <a:off x="4963824" y="3209956"/>
            <a:ext cx="88117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M.P 3</a:t>
            </a:r>
          </a:p>
          <a:p>
            <a:r>
              <a:rPr lang="en-US" sz="1200" dirty="0"/>
              <a:t> (2,2)</a:t>
            </a:r>
          </a:p>
          <a:p>
            <a:r>
              <a:rPr lang="en-US" sz="1200" dirty="0"/>
              <a:t>same</a:t>
            </a:r>
            <a:endParaRPr lang="he-IL" sz="1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0A7AD-C179-404E-8C7A-9F35BB915C0A}"/>
              </a:ext>
            </a:extLst>
          </p:cNvPr>
          <p:cNvSpPr/>
          <p:nvPr/>
        </p:nvSpPr>
        <p:spPr>
          <a:xfrm>
            <a:off x="5456498" y="3902751"/>
            <a:ext cx="259658" cy="64097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6C012F-8CE0-42FF-BED5-7A9D1901B20C}"/>
              </a:ext>
            </a:extLst>
          </p:cNvPr>
          <p:cNvSpPr txBox="1"/>
          <p:nvPr/>
        </p:nvSpPr>
        <p:spPr>
          <a:xfrm>
            <a:off x="5239632" y="1983462"/>
            <a:ext cx="97090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M.P3</a:t>
            </a:r>
          </a:p>
          <a:p>
            <a:r>
              <a:rPr lang="en-US" sz="1400" dirty="0"/>
              <a:t>(4,4,8)</a:t>
            </a:r>
          </a:p>
          <a:p>
            <a:endParaRPr lang="he-IL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155986-771F-447B-8E23-949622A45871}"/>
              </a:ext>
            </a:extLst>
          </p:cNvPr>
          <p:cNvSpPr txBox="1"/>
          <p:nvPr/>
        </p:nvSpPr>
        <p:spPr>
          <a:xfrm>
            <a:off x="5199203" y="4652004"/>
            <a:ext cx="88117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Hidden Code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97EAC43B-E577-4A51-AC38-0FA5276CF690}"/>
              </a:ext>
            </a:extLst>
          </p:cNvPr>
          <p:cNvSpPr/>
          <p:nvPr/>
        </p:nvSpPr>
        <p:spPr>
          <a:xfrm>
            <a:off x="5744202" y="4153802"/>
            <a:ext cx="60428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C5400F-9B38-4D64-B3CD-2BDBC2123588}"/>
              </a:ext>
            </a:extLst>
          </p:cNvPr>
          <p:cNvSpPr txBox="1"/>
          <p:nvPr/>
        </p:nvSpPr>
        <p:spPr>
          <a:xfrm>
            <a:off x="5680754" y="3190269"/>
            <a:ext cx="88117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D Conv 1</a:t>
            </a:r>
          </a:p>
          <a:p>
            <a:r>
              <a:rPr lang="en-US" sz="1200" dirty="0"/>
              <a:t>8 F </a:t>
            </a:r>
          </a:p>
          <a:p>
            <a:r>
              <a:rPr lang="en-US" sz="1200" dirty="0"/>
              <a:t>@ (3,3,8)</a:t>
            </a:r>
          </a:p>
          <a:p>
            <a:r>
              <a:rPr lang="en-US" sz="1200" dirty="0"/>
              <a:t>same</a:t>
            </a:r>
            <a:endParaRPr lang="he-IL" sz="12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02DA767-1C6D-4CEF-858A-E628084B7DAA}"/>
              </a:ext>
            </a:extLst>
          </p:cNvPr>
          <p:cNvSpPr/>
          <p:nvPr/>
        </p:nvSpPr>
        <p:spPr>
          <a:xfrm>
            <a:off x="6372439" y="3902751"/>
            <a:ext cx="259658" cy="64097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CB833F-B822-44B9-879F-378F0F0AB22E}"/>
              </a:ext>
            </a:extLst>
          </p:cNvPr>
          <p:cNvSpPr txBox="1"/>
          <p:nvPr/>
        </p:nvSpPr>
        <p:spPr>
          <a:xfrm>
            <a:off x="6129407" y="1983462"/>
            <a:ext cx="97090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D.C1</a:t>
            </a:r>
          </a:p>
          <a:p>
            <a:r>
              <a:rPr lang="en-US" sz="1400" dirty="0"/>
              <a:t>(4,4,8)</a:t>
            </a:r>
          </a:p>
          <a:p>
            <a:endParaRPr lang="he-IL" sz="1400" dirty="0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7F7653EE-E70A-4382-8552-A262A413443D}"/>
              </a:ext>
            </a:extLst>
          </p:cNvPr>
          <p:cNvSpPr/>
          <p:nvPr/>
        </p:nvSpPr>
        <p:spPr>
          <a:xfrm>
            <a:off x="6656052" y="4159938"/>
            <a:ext cx="50565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6006FA7-5653-4CDD-9DC8-3F799D18C3A9}"/>
              </a:ext>
            </a:extLst>
          </p:cNvPr>
          <p:cNvSpPr/>
          <p:nvPr/>
        </p:nvSpPr>
        <p:spPr>
          <a:xfrm>
            <a:off x="7213051" y="3647243"/>
            <a:ext cx="259658" cy="110490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A2C157-B42F-4E10-84C9-C8AD5747A415}"/>
              </a:ext>
            </a:extLst>
          </p:cNvPr>
          <p:cNvSpPr txBox="1"/>
          <p:nvPr/>
        </p:nvSpPr>
        <p:spPr>
          <a:xfrm>
            <a:off x="6601123" y="3196944"/>
            <a:ext cx="88117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U.S 1</a:t>
            </a:r>
          </a:p>
          <a:p>
            <a:r>
              <a:rPr lang="en-US" sz="1200" dirty="0"/>
              <a:t> (2,2)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B49385-7604-45A0-9E3C-109EC4075BF1}"/>
              </a:ext>
            </a:extLst>
          </p:cNvPr>
          <p:cNvSpPr txBox="1"/>
          <p:nvPr/>
        </p:nvSpPr>
        <p:spPr>
          <a:xfrm>
            <a:off x="6950611" y="1973656"/>
            <a:ext cx="97090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U.S1</a:t>
            </a:r>
          </a:p>
          <a:p>
            <a:r>
              <a:rPr lang="en-US" sz="1400" dirty="0"/>
              <a:t>(8,8,8)</a:t>
            </a:r>
          </a:p>
          <a:p>
            <a:endParaRPr lang="he-IL" sz="1400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7C7C6753-FFC9-4DEA-9E10-FFE583818DDA}"/>
              </a:ext>
            </a:extLst>
          </p:cNvPr>
          <p:cNvSpPr/>
          <p:nvPr/>
        </p:nvSpPr>
        <p:spPr>
          <a:xfrm>
            <a:off x="7499825" y="4168049"/>
            <a:ext cx="6604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C881CD-DC54-45A9-8FAB-F838BB8F3EEE}"/>
              </a:ext>
            </a:extLst>
          </p:cNvPr>
          <p:cNvSpPr txBox="1"/>
          <p:nvPr/>
        </p:nvSpPr>
        <p:spPr>
          <a:xfrm>
            <a:off x="7444911" y="3202095"/>
            <a:ext cx="88117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D Conv 2</a:t>
            </a:r>
          </a:p>
          <a:p>
            <a:r>
              <a:rPr lang="en-US" sz="1200" dirty="0"/>
              <a:t>8 F </a:t>
            </a:r>
          </a:p>
          <a:p>
            <a:r>
              <a:rPr lang="en-US" sz="1200" dirty="0"/>
              <a:t>@ (3,3,8)</a:t>
            </a:r>
          </a:p>
          <a:p>
            <a:r>
              <a:rPr lang="en-US" sz="1200" dirty="0"/>
              <a:t>same</a:t>
            </a:r>
            <a:endParaRPr lang="he-IL" sz="12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60305E7-F546-4D4E-9DA4-4A3078FB17B8}"/>
              </a:ext>
            </a:extLst>
          </p:cNvPr>
          <p:cNvSpPr/>
          <p:nvPr/>
        </p:nvSpPr>
        <p:spPr>
          <a:xfrm>
            <a:off x="8188271" y="3630348"/>
            <a:ext cx="259658" cy="11049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D73B8D1-0240-4BC9-B02D-B5CC1EA8BFC1}"/>
              </a:ext>
            </a:extLst>
          </p:cNvPr>
          <p:cNvSpPr txBox="1"/>
          <p:nvPr/>
        </p:nvSpPr>
        <p:spPr>
          <a:xfrm>
            <a:off x="7902451" y="1983462"/>
            <a:ext cx="97090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D.C2</a:t>
            </a:r>
          </a:p>
          <a:p>
            <a:r>
              <a:rPr lang="en-US" sz="1400" dirty="0"/>
              <a:t>(8,8,8)</a:t>
            </a:r>
          </a:p>
          <a:p>
            <a:endParaRPr lang="he-IL" sz="1400" dirty="0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AD9DFA1B-006D-4F7F-A698-45EB5DFAD40A}"/>
              </a:ext>
            </a:extLst>
          </p:cNvPr>
          <p:cNvSpPr/>
          <p:nvPr/>
        </p:nvSpPr>
        <p:spPr>
          <a:xfrm>
            <a:off x="8483052" y="4180000"/>
            <a:ext cx="41194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37B5950-F5C9-4150-BBAD-40FDAF47C31B}"/>
              </a:ext>
            </a:extLst>
          </p:cNvPr>
          <p:cNvSpPr/>
          <p:nvPr/>
        </p:nvSpPr>
        <p:spPr>
          <a:xfrm>
            <a:off x="8912566" y="3217006"/>
            <a:ext cx="278723" cy="19728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5328BC-AC2E-4B17-8C70-A87E120507AE}"/>
              </a:ext>
            </a:extLst>
          </p:cNvPr>
          <p:cNvSpPr txBox="1"/>
          <p:nvPr/>
        </p:nvSpPr>
        <p:spPr>
          <a:xfrm>
            <a:off x="8428123" y="3217006"/>
            <a:ext cx="88117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U.S 2</a:t>
            </a:r>
          </a:p>
          <a:p>
            <a:r>
              <a:rPr lang="en-US" sz="1200" dirty="0"/>
              <a:t> (2,2)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69B4E49-345C-4646-A214-9718F18FD668}"/>
              </a:ext>
            </a:extLst>
          </p:cNvPr>
          <p:cNvSpPr txBox="1"/>
          <p:nvPr/>
        </p:nvSpPr>
        <p:spPr>
          <a:xfrm>
            <a:off x="8636983" y="1986777"/>
            <a:ext cx="97090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U.S2</a:t>
            </a:r>
          </a:p>
          <a:p>
            <a:r>
              <a:rPr lang="en-US" sz="1400" dirty="0"/>
              <a:t>(16,16,8)</a:t>
            </a:r>
          </a:p>
          <a:p>
            <a:endParaRPr lang="he-IL" sz="1400" dirty="0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4BF0FCC2-4F3E-421A-BE60-277D169D6A5C}"/>
              </a:ext>
            </a:extLst>
          </p:cNvPr>
          <p:cNvSpPr/>
          <p:nvPr/>
        </p:nvSpPr>
        <p:spPr>
          <a:xfrm>
            <a:off x="9220383" y="4172242"/>
            <a:ext cx="6604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D3D51B2-6122-4733-8D0C-C8AB129EB89F}"/>
              </a:ext>
            </a:extLst>
          </p:cNvPr>
          <p:cNvSpPr txBox="1"/>
          <p:nvPr/>
        </p:nvSpPr>
        <p:spPr>
          <a:xfrm>
            <a:off x="9134866" y="3217006"/>
            <a:ext cx="88117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D Conv 3</a:t>
            </a:r>
          </a:p>
          <a:p>
            <a:r>
              <a:rPr lang="en-US" sz="1200" dirty="0"/>
              <a:t>16 F </a:t>
            </a:r>
          </a:p>
          <a:p>
            <a:r>
              <a:rPr lang="en-US" sz="1200" dirty="0"/>
              <a:t>@ (3,3,8)</a:t>
            </a:r>
          </a:p>
          <a:p>
            <a:r>
              <a:rPr lang="en-US" sz="1200" dirty="0"/>
              <a:t>valid</a:t>
            </a:r>
            <a:endParaRPr lang="he-IL" sz="12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79993B0-6593-4EB9-8CDB-457342CE8537}"/>
              </a:ext>
            </a:extLst>
          </p:cNvPr>
          <p:cNvSpPr/>
          <p:nvPr/>
        </p:nvSpPr>
        <p:spPr>
          <a:xfrm>
            <a:off x="9909877" y="3190269"/>
            <a:ext cx="259658" cy="199960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8BD420A-0060-4DD7-AFA3-F0AE6D3345C3}"/>
              </a:ext>
            </a:extLst>
          </p:cNvPr>
          <p:cNvSpPr txBox="1"/>
          <p:nvPr/>
        </p:nvSpPr>
        <p:spPr>
          <a:xfrm>
            <a:off x="9530586" y="1973587"/>
            <a:ext cx="97090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D.C3</a:t>
            </a:r>
          </a:p>
          <a:p>
            <a:r>
              <a:rPr lang="en-US" sz="1400" dirty="0"/>
              <a:t>(14,14,16)</a:t>
            </a:r>
          </a:p>
          <a:p>
            <a:endParaRPr lang="he-IL" sz="1400" dirty="0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76E44814-4BD7-4F20-BC3A-13ADFAA6BBE7}"/>
              </a:ext>
            </a:extLst>
          </p:cNvPr>
          <p:cNvSpPr/>
          <p:nvPr/>
        </p:nvSpPr>
        <p:spPr>
          <a:xfrm>
            <a:off x="10184391" y="4172950"/>
            <a:ext cx="41194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747C7AE-164A-4662-9121-9D3373C571E2}"/>
              </a:ext>
            </a:extLst>
          </p:cNvPr>
          <p:cNvSpPr/>
          <p:nvPr/>
        </p:nvSpPr>
        <p:spPr>
          <a:xfrm>
            <a:off x="10637836" y="2556966"/>
            <a:ext cx="254792" cy="344145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40FBE45-3771-47FB-B47D-D29210D2EF7D}"/>
              </a:ext>
            </a:extLst>
          </p:cNvPr>
          <p:cNvSpPr txBox="1"/>
          <p:nvPr/>
        </p:nvSpPr>
        <p:spPr>
          <a:xfrm>
            <a:off x="10129462" y="3209956"/>
            <a:ext cx="88117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U.S 3</a:t>
            </a:r>
          </a:p>
          <a:p>
            <a:r>
              <a:rPr lang="en-US" sz="1200" dirty="0"/>
              <a:t> (2,2)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E89815D-0AEB-41F1-A4B8-69535A9701E2}"/>
              </a:ext>
            </a:extLst>
          </p:cNvPr>
          <p:cNvSpPr txBox="1"/>
          <p:nvPr/>
        </p:nvSpPr>
        <p:spPr>
          <a:xfrm>
            <a:off x="10402046" y="1973587"/>
            <a:ext cx="97090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U.S3</a:t>
            </a:r>
          </a:p>
          <a:p>
            <a:r>
              <a:rPr lang="en-US" sz="1400" dirty="0"/>
              <a:t>(28,28,8)</a:t>
            </a:r>
          </a:p>
          <a:p>
            <a:endParaRPr lang="he-IL" sz="1400" dirty="0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F6916B19-C82D-41D5-B802-CE64F87D92A3}"/>
              </a:ext>
            </a:extLst>
          </p:cNvPr>
          <p:cNvSpPr/>
          <p:nvPr/>
        </p:nvSpPr>
        <p:spPr>
          <a:xfrm>
            <a:off x="10926588" y="4165192"/>
            <a:ext cx="6604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3FEADB1-C0C1-4CD0-AE4C-44699E489F09}"/>
              </a:ext>
            </a:extLst>
          </p:cNvPr>
          <p:cNvSpPr txBox="1"/>
          <p:nvPr/>
        </p:nvSpPr>
        <p:spPr>
          <a:xfrm>
            <a:off x="10841071" y="3209956"/>
            <a:ext cx="88117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D Conv 4</a:t>
            </a:r>
          </a:p>
          <a:p>
            <a:r>
              <a:rPr lang="en-US" sz="1200" dirty="0"/>
              <a:t>1 F </a:t>
            </a:r>
          </a:p>
          <a:p>
            <a:r>
              <a:rPr lang="en-US" sz="1200" dirty="0"/>
              <a:t>@ (5,5,8)</a:t>
            </a:r>
          </a:p>
          <a:p>
            <a:r>
              <a:rPr lang="en-US" sz="1200" dirty="0"/>
              <a:t>same</a:t>
            </a:r>
            <a:endParaRPr lang="he-IL" sz="12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667B6FF-0B00-401C-9AC0-48E3C55B0301}"/>
              </a:ext>
            </a:extLst>
          </p:cNvPr>
          <p:cNvSpPr/>
          <p:nvPr/>
        </p:nvSpPr>
        <p:spPr>
          <a:xfrm>
            <a:off x="11627160" y="2556966"/>
            <a:ext cx="248580" cy="344145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4DE5451-937E-42AA-9FB7-8F9013DE6FAA}"/>
              </a:ext>
            </a:extLst>
          </p:cNvPr>
          <p:cNvSpPr txBox="1"/>
          <p:nvPr/>
        </p:nvSpPr>
        <p:spPr>
          <a:xfrm>
            <a:off x="11299110" y="1981136"/>
            <a:ext cx="970906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D.C4</a:t>
            </a:r>
          </a:p>
          <a:p>
            <a:r>
              <a:rPr lang="en-US" sz="1400" dirty="0"/>
              <a:t>(28,28,1)</a:t>
            </a:r>
          </a:p>
          <a:p>
            <a:endParaRPr lang="he-IL" sz="1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66DCEB6-AE26-4B2A-8980-4C33C641367D}"/>
              </a:ext>
            </a:extLst>
          </p:cNvPr>
          <p:cNvSpPr txBox="1"/>
          <p:nvPr/>
        </p:nvSpPr>
        <p:spPr>
          <a:xfrm>
            <a:off x="11303210" y="1708981"/>
            <a:ext cx="88526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Output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ECC854-8764-417F-BFA7-11ED5C09ED60}"/>
              </a:ext>
            </a:extLst>
          </p:cNvPr>
          <p:cNvSpPr txBox="1"/>
          <p:nvPr/>
        </p:nvSpPr>
        <p:spPr>
          <a:xfrm>
            <a:off x="6895397" y="304103"/>
            <a:ext cx="5341620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dirty="0"/>
              <a:t>* Input values are normalized</a:t>
            </a:r>
          </a:p>
          <a:p>
            <a:r>
              <a:rPr lang="en-US" sz="1100" dirty="0"/>
              <a:t>* All of the conv layers activation functions are </a:t>
            </a:r>
            <a:r>
              <a:rPr lang="en-US" sz="1100" dirty="0" err="1"/>
              <a:t>relu</a:t>
            </a:r>
            <a:r>
              <a:rPr lang="en-US" sz="1100" dirty="0"/>
              <a:t> except for the last conv which is </a:t>
            </a:r>
            <a:r>
              <a:rPr lang="en-US" sz="1100" dirty="0" err="1"/>
              <a:t>sigm</a:t>
            </a:r>
            <a:r>
              <a:rPr lang="en-US" sz="1100" dirty="0"/>
              <a:t> 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2842617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EE789-BF2A-4C61-9B42-C07F258BD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 vs PCA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5BBEA-C16F-4AF3-B676-599D07816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491" y="1429921"/>
            <a:ext cx="8305763" cy="542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3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CE92C-6D29-4E44-BADF-FD517737B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AE and PCA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11EF6-9877-4CD1-B1A2-6E6B1229BB0E}"/>
              </a:ext>
            </a:extLst>
          </p:cNvPr>
          <p:cNvSpPr/>
          <p:nvPr/>
        </p:nvSpPr>
        <p:spPr>
          <a:xfrm>
            <a:off x="849086" y="1720840"/>
            <a:ext cx="1051151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US" dirty="0"/>
              <a:t>Linearity vs. Non-Linearity: PCA is a linear technique, whereas Autoencoders can learn non-linear representations of data.</a:t>
            </a:r>
          </a:p>
          <a:p>
            <a:pPr algn="just">
              <a:buFont typeface="+mj-lt"/>
              <a:buAutoNum type="arabicPeriod"/>
            </a:pPr>
            <a:endParaRPr lang="en-US" dirty="0"/>
          </a:p>
          <a:p>
            <a:pPr algn="just">
              <a:buFont typeface="+mj-lt"/>
              <a:buAutoNum type="arabicPeriod"/>
            </a:pPr>
            <a:r>
              <a:rPr lang="en-US" dirty="0"/>
              <a:t>Interpretability vs. Deep Learning: PCA’s principal components are interpretable as they are linear combinations of the original variables. Autoencoder results can be less interpretable due to the complexity of the neural network.</a:t>
            </a:r>
          </a:p>
          <a:p>
            <a:pPr algn="just">
              <a:buFont typeface="+mj-lt"/>
              <a:buAutoNum type="arabicPeriod"/>
            </a:pPr>
            <a:endParaRPr lang="en-US" dirty="0"/>
          </a:p>
          <a:p>
            <a:pPr algn="just">
              <a:buFont typeface="+mj-lt"/>
              <a:buAutoNum type="arabicPeriod"/>
            </a:pPr>
            <a:r>
              <a:rPr lang="en-US" dirty="0"/>
              <a:t>Supervision: PCA is an unsupervised technique, while Autoencoders can be used in both unsupervised and supervised settings.</a:t>
            </a:r>
          </a:p>
          <a:p>
            <a:pPr algn="just">
              <a:buFont typeface="+mj-lt"/>
              <a:buAutoNum type="arabicPeriod"/>
            </a:pPr>
            <a:endParaRPr lang="en-US" dirty="0"/>
          </a:p>
          <a:p>
            <a:pPr algn="just">
              <a:buFont typeface="+mj-lt"/>
              <a:buAutoNum type="arabicPeriod"/>
            </a:pPr>
            <a:r>
              <a:rPr lang="en-US" dirty="0"/>
              <a:t>Flexibility: Autoencoders offer greater flexibility in capturing complex, non-linear relationships in data compared to the linear combinations of PCA.</a:t>
            </a:r>
          </a:p>
        </p:txBody>
      </p:sp>
    </p:spTree>
    <p:extLst>
      <p:ext uri="{BB962C8B-B14F-4D97-AF65-F5344CB8AC3E}">
        <p14:creationId xmlns:p14="http://schemas.microsoft.com/office/powerpoint/2010/main" val="3561445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6C53-256A-49F2-B0CB-1BF9B697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E92A-02CC-452E-BD7D-DED62D75C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9" y="1845734"/>
            <a:ext cx="10626291" cy="4023360"/>
          </a:xfrm>
        </p:spPr>
        <p:txBody>
          <a:bodyPr/>
          <a:lstStyle/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F748A-9D27-4494-A55E-4FDC928BCAC8}"/>
              </a:ext>
            </a:extLst>
          </p:cNvPr>
          <p:cNvSpPr txBox="1"/>
          <p:nvPr/>
        </p:nvSpPr>
        <p:spPr>
          <a:xfrm>
            <a:off x="285226" y="2030136"/>
            <a:ext cx="10870454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Motivation: 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We would like to learn meaningful features </a:t>
            </a:r>
            <a:r>
              <a:rPr lang="en-US" sz="3200" b="1" dirty="0"/>
              <a:t>without </a:t>
            </a:r>
            <a:r>
              <a:rPr lang="en-US" sz="3200" dirty="0"/>
              <a:t>altering the code’s dimensions (Overcomplete or Undercomplete).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The solution: imposing other constraints on the network.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283291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6C53-256A-49F2-B0CB-1BF9B697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Sparsely Regulated Autoencoders	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E92A-02CC-452E-BD7D-DED62D75C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9" y="1845734"/>
            <a:ext cx="10626291" cy="4023360"/>
          </a:xfrm>
        </p:spPr>
        <p:txBody>
          <a:bodyPr/>
          <a:lstStyle/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F748A-9D27-4494-A55E-4FDC928BCAC8}"/>
              </a:ext>
            </a:extLst>
          </p:cNvPr>
          <p:cNvSpPr txBox="1"/>
          <p:nvPr/>
        </p:nvSpPr>
        <p:spPr>
          <a:xfrm>
            <a:off x="293615" y="2030136"/>
            <a:ext cx="10870454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/>
              <a:t>We want our learned features to be as </a:t>
            </a:r>
            <a:r>
              <a:rPr lang="en-US" sz="3200" b="1" dirty="0"/>
              <a:t>sparse </a:t>
            </a:r>
            <a:r>
              <a:rPr lang="en-US" sz="3200" dirty="0"/>
              <a:t>as possible.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With sparse features we can generalize better.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B97A07C-D712-4C03-BC54-CE86959FA30B}"/>
              </a:ext>
            </a:extLst>
          </p:cNvPr>
          <p:cNvGrpSpPr/>
          <p:nvPr/>
        </p:nvGrpSpPr>
        <p:grpSpPr>
          <a:xfrm>
            <a:off x="681738" y="3981945"/>
            <a:ext cx="9901635" cy="2071551"/>
            <a:chOff x="1277356" y="3068907"/>
            <a:chExt cx="9901635" cy="20715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965E9E-DB4A-4C27-AAC1-A1282673FD7A}"/>
                </a:ext>
              </a:extLst>
            </p:cNvPr>
            <p:cNvSpPr/>
            <p:nvPr/>
          </p:nvSpPr>
          <p:spPr>
            <a:xfrm>
              <a:off x="3187830" y="3073773"/>
              <a:ext cx="901554" cy="9015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C72EDB-DEB5-4938-80E7-950D04247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7356" y="3073773"/>
              <a:ext cx="901554" cy="9015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BE6198-B0C4-4655-8F07-C2513A1FC495}"/>
                </a:ext>
              </a:extLst>
            </p:cNvPr>
            <p:cNvSpPr txBox="1"/>
            <p:nvPr/>
          </p:nvSpPr>
          <p:spPr>
            <a:xfrm>
              <a:off x="2290194" y="3280095"/>
              <a:ext cx="1053370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3200" dirty="0"/>
                <a:t>= 1*</a:t>
              </a:r>
              <a:endParaRPr lang="he-IL" sz="32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3CC1DB-B396-41C8-96FD-2F259E51B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099" y="3145450"/>
              <a:ext cx="783016" cy="74847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CD97DB-A2A4-44A7-9219-383487176617}"/>
                </a:ext>
              </a:extLst>
            </p:cNvPr>
            <p:cNvSpPr txBox="1"/>
            <p:nvPr/>
          </p:nvSpPr>
          <p:spPr>
            <a:xfrm>
              <a:off x="4088800" y="3227297"/>
              <a:ext cx="1053370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3200" dirty="0"/>
                <a:t>+ 1*</a:t>
              </a:r>
              <a:endParaRPr lang="he-IL" sz="3200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6F3FDB1-D464-49A6-B9EC-F996BB71E92B}"/>
                </a:ext>
              </a:extLst>
            </p:cNvPr>
            <p:cNvGrpSpPr/>
            <p:nvPr/>
          </p:nvGrpSpPr>
          <p:grpSpPr>
            <a:xfrm>
              <a:off x="5011084" y="3077195"/>
              <a:ext cx="901554" cy="901554"/>
              <a:chOff x="5508772" y="3073773"/>
              <a:chExt cx="901554" cy="90155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DC735F-8DDF-45BC-A9D8-1E13A0DE18A7}"/>
                  </a:ext>
                </a:extLst>
              </p:cNvPr>
              <p:cNvSpPr/>
              <p:nvPr/>
            </p:nvSpPr>
            <p:spPr>
              <a:xfrm>
                <a:off x="5508772" y="3073773"/>
                <a:ext cx="901554" cy="9015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C1DBB1E-0D31-408C-8F23-A7DC29449B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408" t="2143" r="3521"/>
              <a:stretch/>
            </p:blipFill>
            <p:spPr>
              <a:xfrm>
                <a:off x="5522867" y="3089024"/>
                <a:ext cx="873364" cy="886303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866FF9-3F2D-47F0-BB2B-1E23060EFAB1}"/>
                </a:ext>
              </a:extLst>
            </p:cNvPr>
            <p:cNvSpPr txBox="1"/>
            <p:nvPr/>
          </p:nvSpPr>
          <p:spPr>
            <a:xfrm>
              <a:off x="5863062" y="3243209"/>
              <a:ext cx="1053370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3200" dirty="0"/>
                <a:t>+ 1*</a:t>
              </a:r>
              <a:endParaRPr lang="he-IL" sz="32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2B3EE1-F2F8-47E7-9A9D-322FEE4E3129}"/>
                </a:ext>
              </a:extLst>
            </p:cNvPr>
            <p:cNvSpPr/>
            <p:nvPr/>
          </p:nvSpPr>
          <p:spPr>
            <a:xfrm>
              <a:off x="6755647" y="3068907"/>
              <a:ext cx="901554" cy="9015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B8A5386-AC75-460F-8D8E-D63CFC472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5271" y="3092446"/>
              <a:ext cx="891929" cy="86845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C8A5B1-EE36-4002-8FFA-C0DE2FC0F44C}"/>
                </a:ext>
              </a:extLst>
            </p:cNvPr>
            <p:cNvSpPr txBox="1"/>
            <p:nvPr/>
          </p:nvSpPr>
          <p:spPr>
            <a:xfrm>
              <a:off x="7612301" y="3227296"/>
              <a:ext cx="1053370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3200" dirty="0"/>
                <a:t>+ 1*</a:t>
              </a:r>
              <a:endParaRPr lang="he-IL" sz="3200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E0D242F-3042-4DD8-85A7-B24069F029FE}"/>
                </a:ext>
              </a:extLst>
            </p:cNvPr>
            <p:cNvGrpSpPr/>
            <p:nvPr/>
          </p:nvGrpSpPr>
          <p:grpSpPr>
            <a:xfrm>
              <a:off x="8512027" y="3077195"/>
              <a:ext cx="901554" cy="901554"/>
              <a:chOff x="8512027" y="3077195"/>
              <a:chExt cx="901554" cy="90155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6A199A1-3C52-4358-A885-7E2E0FB64C4D}"/>
                  </a:ext>
                </a:extLst>
              </p:cNvPr>
              <p:cNvSpPr/>
              <p:nvPr/>
            </p:nvSpPr>
            <p:spPr>
              <a:xfrm>
                <a:off x="8512027" y="3077195"/>
                <a:ext cx="901554" cy="9015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6459BBB-CD22-496D-8C16-95843EBED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35338" y="3097458"/>
                <a:ext cx="869695" cy="8812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A035EF-F4BF-4B49-9926-86229D0F42FA}"/>
                </a:ext>
              </a:extLst>
            </p:cNvPr>
            <p:cNvSpPr txBox="1"/>
            <p:nvPr/>
          </p:nvSpPr>
          <p:spPr>
            <a:xfrm>
              <a:off x="9340963" y="3226183"/>
              <a:ext cx="1053370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3200" dirty="0"/>
                <a:t>+ 1*</a:t>
              </a:r>
              <a:endParaRPr lang="he-IL" sz="3200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5B5A5B9-1000-4BD7-8275-19E337D37C8F}"/>
                </a:ext>
              </a:extLst>
            </p:cNvPr>
            <p:cNvGrpSpPr/>
            <p:nvPr/>
          </p:nvGrpSpPr>
          <p:grpSpPr>
            <a:xfrm>
              <a:off x="10277437" y="3077195"/>
              <a:ext cx="901554" cy="901554"/>
              <a:chOff x="10277437" y="3077195"/>
              <a:chExt cx="901554" cy="90155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F15AA81-1CD0-423E-A646-F777592F8985}"/>
                  </a:ext>
                </a:extLst>
              </p:cNvPr>
              <p:cNvSpPr/>
              <p:nvPr/>
            </p:nvSpPr>
            <p:spPr>
              <a:xfrm>
                <a:off x="10277437" y="3077195"/>
                <a:ext cx="901554" cy="9015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2D47114-5BDE-4626-88EA-D07055151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06990" y="3094559"/>
                <a:ext cx="848689" cy="883095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74E58B-4426-4BB9-AB8A-8189F95032A5}"/>
                </a:ext>
              </a:extLst>
            </p:cNvPr>
            <p:cNvSpPr txBox="1"/>
            <p:nvPr/>
          </p:nvSpPr>
          <p:spPr>
            <a:xfrm>
              <a:off x="2290194" y="4434189"/>
              <a:ext cx="1053370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3200" dirty="0"/>
                <a:t>+ 1*</a:t>
              </a:r>
              <a:endParaRPr lang="he-IL" sz="32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E10BD5-7C49-406C-A475-1420CBD58BEB}"/>
                </a:ext>
              </a:extLst>
            </p:cNvPr>
            <p:cNvSpPr/>
            <p:nvPr/>
          </p:nvSpPr>
          <p:spPr>
            <a:xfrm>
              <a:off x="3187830" y="4238904"/>
              <a:ext cx="901554" cy="9015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CB3F844-31E5-4B1B-9211-5ABF54446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091"/>
            <a:stretch/>
          </p:blipFill>
          <p:spPr>
            <a:xfrm>
              <a:off x="3212463" y="4256613"/>
              <a:ext cx="861946" cy="86877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21B2F2-5E0F-4901-8FC2-BB9FD32B9EDD}"/>
                </a:ext>
              </a:extLst>
            </p:cNvPr>
            <p:cNvSpPr txBox="1"/>
            <p:nvPr/>
          </p:nvSpPr>
          <p:spPr>
            <a:xfrm>
              <a:off x="4088800" y="4433538"/>
              <a:ext cx="1053370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3200" dirty="0"/>
                <a:t>+ 1*</a:t>
              </a:r>
              <a:endParaRPr lang="he-IL" sz="3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E64EC58-8DA8-4EF0-965A-528D402E8D3F}"/>
                </a:ext>
              </a:extLst>
            </p:cNvPr>
            <p:cNvSpPr/>
            <p:nvPr/>
          </p:nvSpPr>
          <p:spPr>
            <a:xfrm>
              <a:off x="5025179" y="4223834"/>
              <a:ext cx="901554" cy="9015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DD05A1D-9B9B-4430-AB83-10C4A4D4D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922"/>
            <a:stretch/>
          </p:blipFill>
          <p:spPr>
            <a:xfrm>
              <a:off x="5062537" y="4249153"/>
              <a:ext cx="836006" cy="84998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7C5FA5D-A4C9-4396-BB2F-06E5B3D1C550}"/>
                </a:ext>
              </a:extLst>
            </p:cNvPr>
            <p:cNvSpPr txBox="1"/>
            <p:nvPr/>
          </p:nvSpPr>
          <p:spPr>
            <a:xfrm>
              <a:off x="5884164" y="4433538"/>
              <a:ext cx="1354836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3200" dirty="0"/>
                <a:t>+ 0.8*</a:t>
              </a:r>
              <a:endParaRPr lang="he-IL" sz="32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A4BE47F-7B01-4D8B-A14C-B833210928A3}"/>
                </a:ext>
              </a:extLst>
            </p:cNvPr>
            <p:cNvSpPr/>
            <p:nvPr/>
          </p:nvSpPr>
          <p:spPr>
            <a:xfrm>
              <a:off x="7086007" y="4223369"/>
              <a:ext cx="901554" cy="9015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4E94C26-E826-46AF-9D11-860998FFA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2656"/>
            <a:stretch/>
          </p:blipFill>
          <p:spPr>
            <a:xfrm>
              <a:off x="7108159" y="4246106"/>
              <a:ext cx="857250" cy="853033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62D50-5F97-4712-825B-15E426644564}"/>
                </a:ext>
              </a:extLst>
            </p:cNvPr>
            <p:cNvSpPr txBox="1"/>
            <p:nvPr/>
          </p:nvSpPr>
          <p:spPr>
            <a:xfrm>
              <a:off x="7892781" y="4435920"/>
              <a:ext cx="1354836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3200" dirty="0"/>
                <a:t>+ 0.8*</a:t>
              </a:r>
              <a:endParaRPr lang="he-IL" sz="32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49F160B-7570-4AA8-8095-84F17AE83504}"/>
                </a:ext>
              </a:extLst>
            </p:cNvPr>
            <p:cNvSpPr/>
            <p:nvPr/>
          </p:nvSpPr>
          <p:spPr>
            <a:xfrm>
              <a:off x="9120843" y="4221845"/>
              <a:ext cx="901554" cy="9015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9A7E83C-0430-4303-B4B8-DD93161A3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47636" y="4237085"/>
              <a:ext cx="862054" cy="862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311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8B4107-C330-4393-8459-3B0F05EF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305" y="0"/>
            <a:ext cx="8279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40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6C53-256A-49F2-B0CB-1BF9B697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Sparsely Regulated Autoencoders	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E92A-02CC-452E-BD7D-DED62D75C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9" y="1845734"/>
            <a:ext cx="10626291" cy="4023360"/>
          </a:xfrm>
        </p:spPr>
        <p:txBody>
          <a:bodyPr/>
          <a:lstStyle/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AF748A-9D27-4494-A55E-4FDC928BCAC8}"/>
                  </a:ext>
                </a:extLst>
              </p:cNvPr>
              <p:cNvSpPr txBox="1"/>
              <p:nvPr/>
            </p:nvSpPr>
            <p:spPr>
              <a:xfrm>
                <a:off x="381909" y="1833318"/>
                <a:ext cx="11194898" cy="490172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800" dirty="0"/>
                  <a:t>Further let, </a:t>
                </a:r>
              </a:p>
              <a:p>
                <a:r>
                  <a:rPr lang="en-US" sz="2800" dirty="0"/>
                  <a:t>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</m:sSub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be the average activation of hidden unit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800" dirty="0"/>
                  <a:t> (over the training set).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Thus we would like to force the constraint:	</a:t>
                </a:r>
                <a:endParaRPr lang="he-IL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e-IL" sz="2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e-IL" sz="2800" i="1" dirty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he-IL" sz="28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he-IL" sz="280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2800" i="1" dirty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he-IL" sz="2800" dirty="0"/>
              </a:p>
              <a:p>
                <a:r>
                  <a:rPr lang="he-IL" sz="2800" dirty="0"/>
                  <a:t>	</a:t>
                </a:r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he-IL" sz="2800" i="1" dirty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he-IL" sz="2800" dirty="0"/>
                  <a:t> </a:t>
                </a:r>
                <a:r>
                  <a:rPr lang="en-US" sz="2800" dirty="0"/>
                  <a:t>is a “sparsity parameter”, typically small. In other words, we want the average activation of each neuron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800" dirty="0"/>
                  <a:t> to be close to </a:t>
                </a:r>
                <a14:m>
                  <m:oMath xmlns:m="http://schemas.openxmlformats.org/officeDocument/2006/math">
                    <m:r>
                      <a:rPr lang="he-IL" sz="2800" i="1" dirty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800" dirty="0"/>
                  <a:t>.</a:t>
                </a:r>
                <a:endParaRPr lang="he-IL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AF748A-9D27-4494-A55E-4FDC928BC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09" y="1833318"/>
                <a:ext cx="11194898" cy="4901726"/>
              </a:xfrm>
              <a:prstGeom prst="rect">
                <a:avLst/>
              </a:prstGeom>
              <a:blipFill>
                <a:blip r:embed="rId2"/>
                <a:stretch>
                  <a:fillRect l="-1144" t="-1244" b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44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CNN based image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Auto-encoder</a:t>
            </a:r>
          </a:p>
          <a:p>
            <a:r>
              <a:rPr lang="en-US" dirty="0"/>
              <a:t>Regularized auto-encoder</a:t>
            </a:r>
          </a:p>
          <a:p>
            <a:r>
              <a:rPr lang="en-US" dirty="0"/>
              <a:t>Class-encoder</a:t>
            </a:r>
          </a:p>
          <a:p>
            <a:r>
              <a:rPr lang="en-US" dirty="0"/>
              <a:t>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1545587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6C53-256A-49F2-B0CB-1BF9B697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Sparsely Regulated Autoencoders	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E92A-02CC-452E-BD7D-DED62D75C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9" y="1845734"/>
            <a:ext cx="10626291" cy="4023360"/>
          </a:xfrm>
        </p:spPr>
        <p:txBody>
          <a:bodyPr/>
          <a:lstStyle/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AF748A-9D27-4494-A55E-4FDC928BCAC8}"/>
                  </a:ext>
                </a:extLst>
              </p:cNvPr>
              <p:cNvSpPr txBox="1"/>
              <p:nvPr/>
            </p:nvSpPr>
            <p:spPr>
              <a:xfrm>
                <a:off x="914400" y="2030136"/>
                <a:ext cx="10241280" cy="717965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3200" dirty="0"/>
                  <a:t>- We need to penalize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dirty="0"/>
                  <a:t> for deviating from </a:t>
                </a:r>
                <a14:m>
                  <m:oMath xmlns:m="http://schemas.openxmlformats.org/officeDocument/2006/math">
                    <m:r>
                      <a:rPr lang="he-IL" sz="320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r>
                  <a:rPr lang="en-US" sz="3200" dirty="0"/>
                  <a:t>- Many choices of the penalty term will give reasonable results.</a:t>
                </a:r>
              </a:p>
              <a:p>
                <a:endParaRPr lang="en-US" sz="3200" dirty="0"/>
              </a:p>
              <a:p>
                <a:pPr marL="285750" indent="-285750">
                  <a:buFontTx/>
                  <a:buChar char="-"/>
                </a:pPr>
                <a:r>
                  <a:rPr lang="en-US" sz="3200" dirty="0"/>
                  <a:t>For example:</a:t>
                </a:r>
                <a:r>
                  <a:rPr lang="he-IL" sz="3200" dirty="0"/>
                  <a:t>	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he-IL" sz="32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e-IL" sz="3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he-IL" sz="3200" i="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he-IL" sz="3200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𝐵𝑛</m:t>
                        </m:r>
                      </m:sup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he-IL" sz="3200" i="1" dirty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he-IL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he-IL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e-IL" sz="3200" i="1" dirty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he-IL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he-IL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he-IL" sz="3200" i="1" dirty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he-IL" sz="3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he-IL" sz="3200" dirty="0"/>
                  <a:t>     </a:t>
                </a:r>
                <a:r>
                  <a:rPr lang="en-US" sz="3200" dirty="0"/>
                  <a:t>    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    where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he-IL" sz="3200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he-IL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he-IL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e-IL" sz="3200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  <m:sSub>
                          <m:sSubPr>
                            <m:ctrlPr>
                              <a:rPr lang="he-IL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he-IL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he-IL" sz="3200" i="1" dirty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he-IL" sz="3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he-IL" sz="3200" dirty="0"/>
                  <a:t> </a:t>
                </a:r>
                <a:r>
                  <a:rPr lang="en-US" sz="3200" dirty="0"/>
                  <a:t>is a Kullback-Leibler divergence function.</a:t>
                </a:r>
              </a:p>
              <a:p>
                <a:endParaRPr lang="en-US" sz="3200" dirty="0"/>
              </a:p>
              <a:p>
                <a:pPr lvl="8"/>
                <a:endParaRPr lang="en-US" sz="3200" dirty="0"/>
              </a:p>
              <a:p>
                <a:pPr lvl="8"/>
                <a:endParaRPr lang="en-US" sz="3200" dirty="0"/>
              </a:p>
              <a:p>
                <a:pPr lvl="8"/>
                <a:endParaRPr lang="en-US" sz="3200" dirty="0"/>
              </a:p>
              <a:p>
                <a:pPr lvl="8"/>
                <a:endParaRPr lang="en-US" sz="3200" dirty="0"/>
              </a:p>
              <a:p>
                <a:pPr lvl="8"/>
                <a:endParaRPr lang="he-IL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AF748A-9D27-4494-A55E-4FDC928BC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030136"/>
                <a:ext cx="10241280" cy="7179658"/>
              </a:xfrm>
              <a:prstGeom prst="rect">
                <a:avLst/>
              </a:prstGeom>
              <a:blipFill>
                <a:blip r:embed="rId2"/>
                <a:stretch>
                  <a:fillRect l="-1488" t="-1019" r="-11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638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6C53-256A-49F2-B0CB-1BF9B697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Sparsely Regulated Autoencoders	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E92A-02CC-452E-BD7D-DED62D75C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9" y="1845734"/>
            <a:ext cx="10626291" cy="4023360"/>
          </a:xfrm>
        </p:spPr>
        <p:txBody>
          <a:bodyPr/>
          <a:lstStyle/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DB6493-003B-427E-96D2-AAF9F9FDFD2B}"/>
              </a:ext>
            </a:extLst>
          </p:cNvPr>
          <p:cNvGrpSpPr/>
          <p:nvPr/>
        </p:nvGrpSpPr>
        <p:grpSpPr>
          <a:xfrm>
            <a:off x="6227340" y="1845734"/>
            <a:ext cx="5916152" cy="4646387"/>
            <a:chOff x="7543800" y="2030135"/>
            <a:chExt cx="3898232" cy="35588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44A80E-B285-4BE5-A2C8-8678BD74B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581" t="5516" r="11221" b="3514"/>
            <a:stretch/>
          </p:blipFill>
          <p:spPr>
            <a:xfrm>
              <a:off x="7543800" y="2030135"/>
              <a:ext cx="3898232" cy="311938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7DBF314-1C9A-4125-90FC-506EC1AC3844}"/>
                    </a:ext>
                  </a:extLst>
                </p:cNvPr>
                <p:cNvSpPr txBox="1"/>
                <p:nvPr/>
              </p:nvSpPr>
              <p:spPr>
                <a:xfrm>
                  <a:off x="9105900" y="5219700"/>
                  <a:ext cx="105410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he-IL" i="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he-IL" i="0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he-IL" i="0" dirty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he-IL" i="0" dirty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7DBF314-1C9A-4125-90FC-506EC1AC3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5900" y="5219700"/>
                  <a:ext cx="105410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99D2E3-BBD3-4EA1-B559-A15BD7CFCF5D}"/>
                  </a:ext>
                </a:extLst>
              </p:cNvPr>
              <p:cNvSpPr txBox="1"/>
              <p:nvPr/>
            </p:nvSpPr>
            <p:spPr>
              <a:xfrm>
                <a:off x="0" y="1467564"/>
                <a:ext cx="6227340" cy="705205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endParaRPr lang="en-US" sz="2800" dirty="0"/>
              </a:p>
              <a:p>
                <a:pPr marL="285750" indent="-285750">
                  <a:buFontTx/>
                  <a:buChar char="-"/>
                </a:pPr>
                <a:r>
                  <a:rPr lang="en-US" sz="2800" dirty="0"/>
                  <a:t>A reminder: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sz="2800" dirty="0"/>
                  <a:t>KL is a standard function for measuring how different two distributions are, which has the properties: </a:t>
                </a:r>
              </a:p>
              <a:p>
                <a:pPr marL="742950" lvl="1" indent="-285750">
                  <a:buFontTx/>
                  <a:buChar char="-"/>
                </a:pPr>
                <a:endParaRPr lang="en-US" sz="2800" dirty="0"/>
              </a:p>
              <a:p>
                <a:pPr lvl="1"/>
                <a:r>
                  <a:rPr lang="en-US" sz="2800" dirty="0"/>
                  <a:t>		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he-IL" sz="2800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he-IL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he-IL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e-IL" sz="2800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  <m:sSub>
                          <m:sSubPr>
                            <m:ctrlPr>
                              <a:rPr lang="he-IL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he-IL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he-IL" sz="2800" i="1" dirty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he-IL" sz="28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= 0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sz="2800" dirty="0"/>
              </a:p>
              <a:p>
                <a:pPr lvl="1"/>
                <a:endParaRPr lang="en-US" sz="2800" dirty="0"/>
              </a:p>
              <a:p>
                <a:pPr lvl="1"/>
                <a:r>
                  <a:rPr lang="en-US" sz="2800" dirty="0"/>
                  <a:t>otherwise it is increased monotonically.</a:t>
                </a:r>
              </a:p>
              <a:p>
                <a:pPr lvl="1"/>
                <a:endParaRPr lang="en-US" sz="2800" dirty="0"/>
              </a:p>
              <a:p>
                <a:pPr lvl="1"/>
                <a:endParaRPr lang="en-US" sz="2800" dirty="0"/>
              </a:p>
              <a:p>
                <a:pPr lvl="8"/>
                <a:endParaRPr lang="en-US" sz="2800" dirty="0"/>
              </a:p>
              <a:p>
                <a:pPr lvl="8"/>
                <a:endParaRPr lang="en-US" sz="2800" dirty="0"/>
              </a:p>
              <a:p>
                <a:pPr lvl="8"/>
                <a:endParaRPr lang="en-US" sz="2800" dirty="0"/>
              </a:p>
              <a:p>
                <a:pPr lvl="8"/>
                <a:endParaRPr lang="he-IL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99D2E3-BBD3-4EA1-B559-A15BD7CFC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7564"/>
                <a:ext cx="6227340" cy="7052059"/>
              </a:xfrm>
              <a:prstGeom prst="rect">
                <a:avLst/>
              </a:prstGeom>
              <a:blipFill>
                <a:blip r:embed="rId5"/>
                <a:stretch>
                  <a:fillRect l="-16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738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6C53-256A-49F2-B0CB-1BF9B697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Sparsely Regulated Autoencoders	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E92A-02CC-452E-BD7D-DED62D75C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9" y="1845734"/>
            <a:ext cx="10626291" cy="4023360"/>
          </a:xfrm>
        </p:spPr>
        <p:txBody>
          <a:bodyPr/>
          <a:lstStyle/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AF748A-9D27-4494-A55E-4FDC928BCAC8}"/>
                  </a:ext>
                </a:extLst>
              </p:cNvPr>
              <p:cNvSpPr txBox="1"/>
              <p:nvPr/>
            </p:nvSpPr>
            <p:spPr>
              <a:xfrm>
                <a:off x="670982" y="2084832"/>
                <a:ext cx="10246400" cy="40345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3200" dirty="0"/>
                  <a:t>Our overall cost functions is now:</a:t>
                </a:r>
                <a:endParaRPr lang="he-IL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3200" i="1" dirty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he-IL" sz="3200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he-IL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32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he-IL" sz="32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e-IL" sz="32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he-IL" sz="320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sz="3200" i="1" dirty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he-IL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32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he-IL" sz="320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e-IL" sz="32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he-IL" sz="3200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he-IL" sz="3200" i="1" dirty="0">
                          <a:latin typeface="Cambria Math" panose="02040503050406030204" pitchFamily="18" charset="0"/>
                        </a:rPr>
                        <m:t>𝛽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he-IL" sz="3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e-IL" sz="32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he-IL" sz="3200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he-IL" sz="3200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𝐵𝑛</m:t>
                          </m:r>
                        </m:sup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he-IL" sz="32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he-IL" sz="3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e-IL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e-IL" sz="32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he-IL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e-IL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e-IL" sz="3200" i="1" dirty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e-IL" sz="32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he-IL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*Note: We need to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dirty="0"/>
                  <a:t> before hand, </a:t>
                </a:r>
              </a:p>
              <a:p>
                <a:r>
                  <a:rPr lang="en-US" sz="3200" dirty="0"/>
                  <a:t> so we have to compute a forward pass on all the training set.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AF748A-9D27-4494-A55E-4FDC928BC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82" y="2084832"/>
                <a:ext cx="10246400" cy="4034566"/>
              </a:xfrm>
              <a:prstGeom prst="rect">
                <a:avLst/>
              </a:prstGeom>
              <a:blipFill>
                <a:blip r:embed="rId2"/>
                <a:stretch>
                  <a:fillRect l="-1487" t="-2417" r="-773" b="-40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033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C0DB7-7537-4AFC-8FAD-362ED348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Autoencoders</a:t>
            </a:r>
            <a:endParaRPr lang="he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4D430-C272-4B94-9C97-8860F4909BFB}"/>
              </a:ext>
            </a:extLst>
          </p:cNvPr>
          <p:cNvSpPr txBox="1"/>
          <p:nvPr/>
        </p:nvSpPr>
        <p:spPr>
          <a:xfrm>
            <a:off x="637563" y="1871537"/>
            <a:ext cx="11182525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u="sng" dirty="0"/>
              <a:t>Intuition:</a:t>
            </a:r>
            <a:r>
              <a:rPr lang="en-US" sz="2800" b="1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We still aim to encode the input and to NOT mimic the identity function.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We try to undo the effect of</a:t>
            </a:r>
            <a:r>
              <a:rPr lang="en-US" sz="2800" i="1" dirty="0"/>
              <a:t> corruption </a:t>
            </a:r>
            <a:r>
              <a:rPr lang="en-US" sz="2800" dirty="0"/>
              <a:t>process stochastically applied to the input. </a:t>
            </a:r>
            <a:endParaRPr lang="he-IL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785BCC-C75D-471A-9283-96F273786A61}"/>
              </a:ext>
            </a:extLst>
          </p:cNvPr>
          <p:cNvGrpSpPr/>
          <p:nvPr/>
        </p:nvGrpSpPr>
        <p:grpSpPr>
          <a:xfrm>
            <a:off x="835564" y="4520947"/>
            <a:ext cx="10370893" cy="2132460"/>
            <a:chOff x="892243" y="4311222"/>
            <a:chExt cx="10370893" cy="213246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D0A2395-3F14-49B9-8AD4-5BC3E1C90478}"/>
                </a:ext>
              </a:extLst>
            </p:cNvPr>
            <p:cNvGrpSpPr/>
            <p:nvPr/>
          </p:nvGrpSpPr>
          <p:grpSpPr>
            <a:xfrm>
              <a:off x="892243" y="4311222"/>
              <a:ext cx="10370893" cy="2132460"/>
              <a:chOff x="892243" y="4311222"/>
              <a:chExt cx="10370893" cy="21324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D0302AC-029E-4C9A-90DD-2C0174BBEA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4128" y="4593126"/>
                <a:ext cx="742950" cy="73342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D04E54-C37D-4E50-B123-ED1D5772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27223" y="4613060"/>
                <a:ext cx="742950" cy="733425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D4CD9E-3DB0-449D-A630-788B7C6082E6}"/>
                  </a:ext>
                </a:extLst>
              </p:cNvPr>
              <p:cNvSpPr/>
              <p:nvPr/>
            </p:nvSpPr>
            <p:spPr>
              <a:xfrm>
                <a:off x="2887539" y="4359675"/>
                <a:ext cx="1670539" cy="120032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Encoder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793AE6C-FCFD-4D3F-B093-804A47542B61}"/>
                  </a:ext>
                </a:extLst>
              </p:cNvPr>
              <p:cNvSpPr/>
              <p:nvPr/>
            </p:nvSpPr>
            <p:spPr>
              <a:xfrm>
                <a:off x="6935685" y="4359675"/>
                <a:ext cx="1670539" cy="120032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Decoder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737EB91-C9DD-4F05-93DD-0CA5E3ECB0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317" t="1162" r="4736" b="2687"/>
              <a:stretch/>
            </p:blipFill>
            <p:spPr>
              <a:xfrm>
                <a:off x="5404486" y="4311222"/>
                <a:ext cx="674370" cy="1337103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CA33D1-A80E-495A-8C17-CCF7D78658F3}"/>
                  </a:ext>
                </a:extLst>
              </p:cNvPr>
              <p:cNvSpPr txBox="1"/>
              <p:nvPr/>
            </p:nvSpPr>
            <p:spPr>
              <a:xfrm>
                <a:off x="3839187" y="5982017"/>
                <a:ext cx="4298101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400" b="1" dirty="0"/>
                  <a:t>Latent space representation</a:t>
                </a:r>
                <a:endParaRPr lang="he-IL" sz="2400" b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802295-4DFA-458D-AFD5-2F9DB1B3BC6B}"/>
                  </a:ext>
                </a:extLst>
              </p:cNvPr>
              <p:cNvSpPr txBox="1"/>
              <p:nvPr/>
            </p:nvSpPr>
            <p:spPr>
              <a:xfrm>
                <a:off x="9271931" y="5806695"/>
                <a:ext cx="1991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Denoised Input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A5F709-E8F0-4580-BAB7-D007752FA4BC}"/>
                  </a:ext>
                </a:extLst>
              </p:cNvPr>
              <p:cNvSpPr txBox="1"/>
              <p:nvPr/>
            </p:nvSpPr>
            <p:spPr>
              <a:xfrm>
                <a:off x="892243" y="5802942"/>
                <a:ext cx="17496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Noisy Input</a:t>
                </a:r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CBAA0AA8-B476-4EAD-8A33-62E49E8F16B4}"/>
                </a:ext>
              </a:extLst>
            </p:cNvPr>
            <p:cNvSpPr/>
            <p:nvPr/>
          </p:nvSpPr>
          <p:spPr>
            <a:xfrm>
              <a:off x="1837592" y="4862145"/>
              <a:ext cx="1031162" cy="246151"/>
            </a:xfrm>
            <a:prstGeom prst="rightArrow">
              <a:avLst>
                <a:gd name="adj1" fmla="val 31632"/>
                <a:gd name="adj2" fmla="val 64514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03FAB04E-780E-425D-A8DA-75019F67CA21}"/>
                </a:ext>
              </a:extLst>
            </p:cNvPr>
            <p:cNvSpPr/>
            <p:nvPr/>
          </p:nvSpPr>
          <p:spPr>
            <a:xfrm>
              <a:off x="4558078" y="4862145"/>
              <a:ext cx="846408" cy="246150"/>
            </a:xfrm>
            <a:prstGeom prst="rightArrow">
              <a:avLst>
                <a:gd name="adj1" fmla="val 31632"/>
                <a:gd name="adj2" fmla="val 64514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2DD85F1F-7BD2-467C-BA95-3484818983D1}"/>
                </a:ext>
              </a:extLst>
            </p:cNvPr>
            <p:cNvSpPr/>
            <p:nvPr/>
          </p:nvSpPr>
          <p:spPr>
            <a:xfrm>
              <a:off x="6078856" y="4856698"/>
              <a:ext cx="846408" cy="246150"/>
            </a:xfrm>
            <a:prstGeom prst="rightArrow">
              <a:avLst>
                <a:gd name="adj1" fmla="val 31632"/>
                <a:gd name="adj2" fmla="val 64514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06E8A5DA-5D67-4C82-BED9-4604CC4041C3}"/>
                </a:ext>
              </a:extLst>
            </p:cNvPr>
            <p:cNvSpPr/>
            <p:nvPr/>
          </p:nvSpPr>
          <p:spPr>
            <a:xfrm>
              <a:off x="8616645" y="4836762"/>
              <a:ext cx="1045515" cy="246151"/>
            </a:xfrm>
            <a:prstGeom prst="rightArrow">
              <a:avLst>
                <a:gd name="adj1" fmla="val 31632"/>
                <a:gd name="adj2" fmla="val 64514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E658EF3-3B79-495D-B2A1-B2EAA727B02D}"/>
              </a:ext>
            </a:extLst>
          </p:cNvPr>
          <p:cNvSpPr txBox="1"/>
          <p:nvPr/>
        </p:nvSpPr>
        <p:spPr>
          <a:xfrm>
            <a:off x="4211360" y="3842573"/>
            <a:ext cx="539412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 more robust model</a:t>
            </a:r>
            <a:endParaRPr lang="he-IL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773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C0DB7-7537-4AFC-8FAD-362ED348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Autoencoders</a:t>
            </a:r>
            <a:endParaRPr lang="he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4D430-C272-4B94-9C97-8860F4909BFB}"/>
              </a:ext>
            </a:extLst>
          </p:cNvPr>
          <p:cNvSpPr txBox="1"/>
          <p:nvPr/>
        </p:nvSpPr>
        <p:spPr>
          <a:xfrm>
            <a:off x="504737" y="1793412"/>
            <a:ext cx="11182525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Use Case: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Extract robust representation for a NN classifier.</a:t>
            </a:r>
          </a:p>
          <a:p>
            <a:endParaRPr lang="he-IL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785BCC-C75D-471A-9283-96F273786A61}"/>
              </a:ext>
            </a:extLst>
          </p:cNvPr>
          <p:cNvGrpSpPr/>
          <p:nvPr/>
        </p:nvGrpSpPr>
        <p:grpSpPr>
          <a:xfrm>
            <a:off x="63777" y="3679594"/>
            <a:ext cx="6931162" cy="2558909"/>
            <a:chOff x="892243" y="4311222"/>
            <a:chExt cx="6931162" cy="255890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D0A2395-3F14-49B9-8AD4-5BC3E1C90478}"/>
                </a:ext>
              </a:extLst>
            </p:cNvPr>
            <p:cNvGrpSpPr/>
            <p:nvPr/>
          </p:nvGrpSpPr>
          <p:grpSpPr>
            <a:xfrm>
              <a:off x="892243" y="4311222"/>
              <a:ext cx="6931162" cy="2558909"/>
              <a:chOff x="892243" y="4311222"/>
              <a:chExt cx="6931162" cy="255890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D0302AC-029E-4C9A-90DD-2C0174BBEA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4128" y="4593126"/>
                <a:ext cx="742950" cy="733425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D4CD9E-3DB0-449D-A630-788B7C6082E6}"/>
                  </a:ext>
                </a:extLst>
              </p:cNvPr>
              <p:cNvSpPr/>
              <p:nvPr/>
            </p:nvSpPr>
            <p:spPr>
              <a:xfrm>
                <a:off x="2887539" y="4359675"/>
                <a:ext cx="1670539" cy="120032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Encoder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737EB91-C9DD-4F05-93DD-0CA5E3ECB0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317" t="1162" r="4736" b="2687"/>
              <a:stretch/>
            </p:blipFill>
            <p:spPr>
              <a:xfrm>
                <a:off x="5404486" y="4311222"/>
                <a:ext cx="674370" cy="1337103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CA33D1-A80E-495A-8C17-CCF7D78658F3}"/>
                  </a:ext>
                </a:extLst>
              </p:cNvPr>
              <p:cNvSpPr txBox="1"/>
              <p:nvPr/>
            </p:nvSpPr>
            <p:spPr>
              <a:xfrm>
                <a:off x="4334306" y="6039134"/>
                <a:ext cx="3489099" cy="83099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400" b="1" dirty="0"/>
                  <a:t>Latent space representation</a:t>
                </a:r>
                <a:endParaRPr lang="he-IL" sz="2400" b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A5F709-E8F0-4580-BAB7-D007752FA4BC}"/>
                  </a:ext>
                </a:extLst>
              </p:cNvPr>
              <p:cNvSpPr txBox="1"/>
              <p:nvPr/>
            </p:nvSpPr>
            <p:spPr>
              <a:xfrm>
                <a:off x="892243" y="5802942"/>
                <a:ext cx="17496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Noisy Input</a:t>
                </a:r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CBAA0AA8-B476-4EAD-8A33-62E49E8F16B4}"/>
                </a:ext>
              </a:extLst>
            </p:cNvPr>
            <p:cNvSpPr/>
            <p:nvPr/>
          </p:nvSpPr>
          <p:spPr>
            <a:xfrm>
              <a:off x="1837592" y="4862145"/>
              <a:ext cx="1031162" cy="246151"/>
            </a:xfrm>
            <a:prstGeom prst="rightArrow">
              <a:avLst>
                <a:gd name="adj1" fmla="val 31632"/>
                <a:gd name="adj2" fmla="val 64514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03FAB04E-780E-425D-A8DA-75019F67CA21}"/>
                </a:ext>
              </a:extLst>
            </p:cNvPr>
            <p:cNvSpPr/>
            <p:nvPr/>
          </p:nvSpPr>
          <p:spPr>
            <a:xfrm>
              <a:off x="4558078" y="4862145"/>
              <a:ext cx="846408" cy="246150"/>
            </a:xfrm>
            <a:prstGeom prst="rightArrow">
              <a:avLst>
                <a:gd name="adj1" fmla="val 31632"/>
                <a:gd name="adj2" fmla="val 64514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2DD85F1F-7BD2-467C-BA95-3484818983D1}"/>
                </a:ext>
              </a:extLst>
            </p:cNvPr>
            <p:cNvSpPr/>
            <p:nvPr/>
          </p:nvSpPr>
          <p:spPr>
            <a:xfrm>
              <a:off x="6078856" y="4856698"/>
              <a:ext cx="580394" cy="251598"/>
            </a:xfrm>
            <a:prstGeom prst="rightArrow">
              <a:avLst>
                <a:gd name="adj1" fmla="val 31632"/>
                <a:gd name="adj2" fmla="val 64514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A picture containing athletic game, sport&#10;&#10;Description generated with very high confidence">
            <a:extLst>
              <a:ext uri="{FF2B5EF4-FFF2-40B4-BE49-F238E27FC236}">
                <a16:creationId xmlns:a16="http://schemas.microsoft.com/office/drawing/2014/main" id="{EA2312AC-4EA8-4BAD-91BF-8B4A33020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592" y="2981068"/>
            <a:ext cx="5449309" cy="29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33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7EF6-F56F-4729-8A8E-4B6DA5D6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Contractive autoencoders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3D3F2-94C6-41D2-88BF-47278069C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66" y="1968044"/>
            <a:ext cx="6203571" cy="4023360"/>
          </a:xfrm>
        </p:spPr>
        <p:txBody>
          <a:bodyPr>
            <a:noAutofit/>
          </a:bodyPr>
          <a:lstStyle/>
          <a:p>
            <a:r>
              <a:rPr lang="en-US" sz="2800" dirty="0"/>
              <a:t>We wish to extract features that </a:t>
            </a:r>
            <a:r>
              <a:rPr lang="en-US" sz="2800" b="1" dirty="0"/>
              <a:t>only </a:t>
            </a:r>
            <a:r>
              <a:rPr lang="en-US" sz="2800" dirty="0"/>
              <a:t>reflect variations observed in the</a:t>
            </a:r>
            <a:r>
              <a:rPr lang="en-US" sz="2800" b="1" dirty="0"/>
              <a:t> </a:t>
            </a:r>
            <a:r>
              <a:rPr lang="en-US" sz="2800" dirty="0"/>
              <a:t>training set. We would like to be invariant to the other variations.</a:t>
            </a:r>
          </a:p>
          <a:p>
            <a:pPr marL="128016" lvl="1" indent="0">
              <a:buNone/>
            </a:pPr>
            <a:endParaRPr lang="en-US" sz="2800" dirty="0"/>
          </a:p>
          <a:p>
            <a:pPr marL="128016" lvl="1" indent="0">
              <a:buNone/>
            </a:pPr>
            <a:r>
              <a:rPr lang="en-US" sz="2800" dirty="0"/>
              <a:t>- Points close to each other in the input space should maintain that property in the latent space.</a:t>
            </a:r>
            <a:endParaRPr lang="he-IL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EDDD1D-426D-4A94-B197-BBA9F1DF1451}"/>
              </a:ext>
            </a:extLst>
          </p:cNvPr>
          <p:cNvGrpSpPr/>
          <p:nvPr/>
        </p:nvGrpSpPr>
        <p:grpSpPr>
          <a:xfrm>
            <a:off x="6592642" y="1631032"/>
            <a:ext cx="5378803" cy="4054057"/>
            <a:chOff x="5868742" y="2024732"/>
            <a:chExt cx="5378803" cy="405405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4BA821D-1797-428E-83E5-C11937B3CE50}"/>
                </a:ext>
              </a:extLst>
            </p:cNvPr>
            <p:cNvSpPr/>
            <p:nvPr/>
          </p:nvSpPr>
          <p:spPr>
            <a:xfrm>
              <a:off x="6633538" y="2024732"/>
              <a:ext cx="4043713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FFB9A6E-BA21-4286-B67D-997FDCBBAB31}"/>
                </a:ext>
              </a:extLst>
            </p:cNvPr>
            <p:cNvSpPr/>
            <p:nvPr/>
          </p:nvSpPr>
          <p:spPr>
            <a:xfrm>
              <a:off x="7507142" y="219028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1F7521-C7EF-4397-8E17-7C64F762D464}"/>
                </a:ext>
              </a:extLst>
            </p:cNvPr>
            <p:cNvSpPr/>
            <p:nvPr/>
          </p:nvSpPr>
          <p:spPr>
            <a:xfrm>
              <a:off x="8099157" y="219028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8EFA2-7DB5-4CAB-B616-71505BFD9F3C}"/>
                </a:ext>
              </a:extLst>
            </p:cNvPr>
            <p:cNvSpPr/>
            <p:nvPr/>
          </p:nvSpPr>
          <p:spPr>
            <a:xfrm>
              <a:off x="8686286" y="219029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EACD57-2D0A-475A-98B6-671AD3687B00}"/>
                </a:ext>
              </a:extLst>
            </p:cNvPr>
            <p:cNvSpPr/>
            <p:nvPr/>
          </p:nvSpPr>
          <p:spPr>
            <a:xfrm>
              <a:off x="9278301" y="219029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4E948E6-7091-4022-B109-2BC772A95C0C}"/>
                </a:ext>
              </a:extLst>
            </p:cNvPr>
            <p:cNvSpPr/>
            <p:nvPr/>
          </p:nvSpPr>
          <p:spPr>
            <a:xfrm>
              <a:off x="9870316" y="219029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0373DC5-0B6D-49C0-B573-9C6EADA8BA8C}"/>
                </a:ext>
              </a:extLst>
            </p:cNvPr>
            <p:cNvSpPr/>
            <p:nvPr/>
          </p:nvSpPr>
          <p:spPr>
            <a:xfrm>
              <a:off x="6920013" y="219028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A42A13F-1B5D-460A-B5EC-C8DB1E016017}"/>
                </a:ext>
              </a:extLst>
            </p:cNvPr>
            <p:cNvSpPr/>
            <p:nvPr/>
          </p:nvSpPr>
          <p:spPr>
            <a:xfrm>
              <a:off x="6618284" y="5358942"/>
              <a:ext cx="4043713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3780A2A-32DC-40D1-94DE-C68E7CB52D71}"/>
                </a:ext>
              </a:extLst>
            </p:cNvPr>
            <p:cNvSpPr/>
            <p:nvPr/>
          </p:nvSpPr>
          <p:spPr>
            <a:xfrm>
              <a:off x="7520588" y="552449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B156F0F-4804-4421-BE0F-1A14769F596A}"/>
                </a:ext>
              </a:extLst>
            </p:cNvPr>
            <p:cNvSpPr/>
            <p:nvPr/>
          </p:nvSpPr>
          <p:spPr>
            <a:xfrm>
              <a:off x="8112603" y="552449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A2A3F9D-50FC-420B-A5D7-61DD7E52E258}"/>
                </a:ext>
              </a:extLst>
            </p:cNvPr>
            <p:cNvSpPr/>
            <p:nvPr/>
          </p:nvSpPr>
          <p:spPr>
            <a:xfrm>
              <a:off x="8699732" y="552450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920E002-3CB1-4A65-84C0-F303C6937F80}"/>
                </a:ext>
              </a:extLst>
            </p:cNvPr>
            <p:cNvSpPr/>
            <p:nvPr/>
          </p:nvSpPr>
          <p:spPr>
            <a:xfrm>
              <a:off x="9291747" y="552450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D92CAA-32EA-42CA-B839-A22B243358F7}"/>
                </a:ext>
              </a:extLst>
            </p:cNvPr>
            <p:cNvSpPr/>
            <p:nvPr/>
          </p:nvSpPr>
          <p:spPr>
            <a:xfrm>
              <a:off x="9883762" y="5524500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FADD9D1-AFF5-4329-BAD6-B407E8694AA4}"/>
                </a:ext>
              </a:extLst>
            </p:cNvPr>
            <p:cNvSpPr/>
            <p:nvPr/>
          </p:nvSpPr>
          <p:spPr>
            <a:xfrm>
              <a:off x="6933459" y="5524499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6F38189-0111-4EE0-9ECC-65EA38333D24}"/>
                </a:ext>
              </a:extLst>
            </p:cNvPr>
            <p:cNvSpPr/>
            <p:nvPr/>
          </p:nvSpPr>
          <p:spPr>
            <a:xfrm>
              <a:off x="6034455" y="3657316"/>
              <a:ext cx="5213090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41D6EEF-EC9C-464D-9BA4-42C1606FBE86}"/>
                </a:ext>
              </a:extLst>
            </p:cNvPr>
            <p:cNvSpPr/>
            <p:nvPr/>
          </p:nvSpPr>
          <p:spPr>
            <a:xfrm>
              <a:off x="8200526" y="379743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BC7D35E-CE38-435D-B406-1029CA35BD5C}"/>
                </a:ext>
              </a:extLst>
            </p:cNvPr>
            <p:cNvSpPr/>
            <p:nvPr/>
          </p:nvSpPr>
          <p:spPr>
            <a:xfrm>
              <a:off x="8792541" y="379743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B67090-141B-423E-A44D-71A55661CB6E}"/>
                </a:ext>
              </a:extLst>
            </p:cNvPr>
            <p:cNvSpPr/>
            <p:nvPr/>
          </p:nvSpPr>
          <p:spPr>
            <a:xfrm>
              <a:off x="9379670" y="3797434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3309340-D654-463B-A156-A8B4792E9619}"/>
                </a:ext>
              </a:extLst>
            </p:cNvPr>
            <p:cNvSpPr/>
            <p:nvPr/>
          </p:nvSpPr>
          <p:spPr>
            <a:xfrm>
              <a:off x="9971685" y="3797434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91B9957-8BBA-4E4D-A9EE-28AE2B4AC428}"/>
                </a:ext>
              </a:extLst>
            </p:cNvPr>
            <p:cNvSpPr/>
            <p:nvPr/>
          </p:nvSpPr>
          <p:spPr>
            <a:xfrm>
              <a:off x="10563700" y="3797434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D2C4570-A9D9-4205-9550-A1A00A9A7CA1}"/>
                </a:ext>
              </a:extLst>
            </p:cNvPr>
            <p:cNvSpPr/>
            <p:nvPr/>
          </p:nvSpPr>
          <p:spPr>
            <a:xfrm>
              <a:off x="7613397" y="379743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FF22A4C-FB7F-4BE3-A927-6067B4184ADD}"/>
                </a:ext>
              </a:extLst>
            </p:cNvPr>
            <p:cNvSpPr/>
            <p:nvPr/>
          </p:nvSpPr>
          <p:spPr>
            <a:xfrm>
              <a:off x="6429367" y="379743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EA54555-5AF0-43D6-83B2-EA147E5A1BF8}"/>
                </a:ext>
              </a:extLst>
            </p:cNvPr>
            <p:cNvSpPr/>
            <p:nvPr/>
          </p:nvSpPr>
          <p:spPr>
            <a:xfrm>
              <a:off x="7021382" y="3784618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CD415346-4AB9-4C9D-8C66-7B3ECDB06451}"/>
                </a:ext>
              </a:extLst>
            </p:cNvPr>
            <p:cNvSpPr/>
            <p:nvPr/>
          </p:nvSpPr>
          <p:spPr>
            <a:xfrm rot="16200000">
              <a:off x="8159201" y="4810932"/>
              <a:ext cx="928574" cy="111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37B92AFF-8A1C-453B-B250-5509B2F6F0AF}"/>
                </a:ext>
              </a:extLst>
            </p:cNvPr>
            <p:cNvSpPr/>
            <p:nvPr/>
          </p:nvSpPr>
          <p:spPr>
            <a:xfrm rot="16200000">
              <a:off x="8180461" y="3142761"/>
              <a:ext cx="852759" cy="111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1149CD-C52F-4923-AF94-1A552DE1FD5E}"/>
                    </a:ext>
                  </a:extLst>
                </p:cNvPr>
                <p:cNvSpPr txBox="1"/>
                <p:nvPr/>
              </p:nvSpPr>
              <p:spPr>
                <a:xfrm>
                  <a:off x="5868742" y="5471671"/>
                  <a:ext cx="604753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21149CD-C52F-4923-AF94-1A552DE1F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8742" y="5471671"/>
                  <a:ext cx="604753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F8B1F32-391F-461C-A4AC-3A70976C9FC7}"/>
                    </a:ext>
                  </a:extLst>
                </p:cNvPr>
                <p:cNvSpPr txBox="1"/>
                <p:nvPr/>
              </p:nvSpPr>
              <p:spPr>
                <a:xfrm>
                  <a:off x="6024958" y="2060706"/>
                  <a:ext cx="32342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F8B1F32-391F-461C-A4AC-3A70976C9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958" y="2060706"/>
                  <a:ext cx="323422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B59FAF1-3194-437C-9200-7FE044D73465}"/>
                    </a:ext>
                  </a:extLst>
                </p:cNvPr>
                <p:cNvSpPr txBox="1"/>
                <p:nvPr/>
              </p:nvSpPr>
              <p:spPr>
                <a:xfrm>
                  <a:off x="8714972" y="4610724"/>
                  <a:ext cx="45916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B59FAF1-3194-437C-9200-7FE044D73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2" y="4610724"/>
                  <a:ext cx="459165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7782EA1-0006-480D-ABE1-B4392A3718DB}"/>
                    </a:ext>
                  </a:extLst>
                </p:cNvPr>
                <p:cNvSpPr txBox="1"/>
                <p:nvPr/>
              </p:nvSpPr>
              <p:spPr>
                <a:xfrm>
                  <a:off x="8714972" y="2911849"/>
                  <a:ext cx="56425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7782EA1-0006-480D-ABE1-B4392A3718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72" y="2911849"/>
                  <a:ext cx="564257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0151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7EF6-F56F-4729-8A8E-4B6DA5D6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Contractive autoencoders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43D3F2-94C6-41D2-88BF-47278069C0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7966" y="1968044"/>
                <a:ext cx="11583399" cy="402336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/>
                  <a:t>Definitions and reminders:</a:t>
                </a:r>
              </a:p>
              <a:p>
                <a:r>
                  <a:rPr lang="en-US" sz="3200" dirty="0"/>
                  <a:t>- Frobenius norm (L2):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3200" i="0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- Jacobian Matrix: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 =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i="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3200" dirty="0"/>
                  <a:t>   =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43D3F2-94C6-41D2-88BF-47278069C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966" y="1968044"/>
                <a:ext cx="11583399" cy="4023360"/>
              </a:xfrm>
              <a:blipFill>
                <a:blip r:embed="rId2"/>
                <a:stretch>
                  <a:fillRect l="-789" t="-3030" b="-939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F9E82F-DD3E-4681-977D-133A16DCAF91}"/>
                  </a:ext>
                </a:extLst>
              </p:cNvPr>
              <p:cNvSpPr txBox="1"/>
              <p:nvPr/>
            </p:nvSpPr>
            <p:spPr>
              <a:xfrm>
                <a:off x="3767555" y="2227461"/>
                <a:ext cx="6265678" cy="1503104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he-IL" sz="4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e-IL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e-IL" sz="4800" i="1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b>
                              <m:r>
                                <a:rPr lang="he-IL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e-IL" sz="4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he-IL" sz="4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he-IL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e-IL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he-IL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e-IL" sz="4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he-IL" sz="4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he-IL" sz="4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e-IL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F9E82F-DD3E-4681-977D-133A16DCA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555" y="2227461"/>
                <a:ext cx="6265678" cy="15031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224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7EF6-F56F-4729-8A8E-4B6DA5D6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Contractive autoencoders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43D3F2-94C6-41D2-88BF-47278069C0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131" y="1968044"/>
                <a:ext cx="11975869" cy="4773578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/>
                  <a:t>Our new loss function would be:</a:t>
                </a:r>
              </a:p>
              <a:p>
                <a:r>
                  <a:rPr lang="en-US" sz="3200" dirty="0"/>
                  <a:t>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320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dirty="0">
                        <a:latin typeface="Cambria Math" panose="02040503050406030204" pitchFamily="18" charset="0"/>
                      </a:rPr>
                      <m:t>𝜆𝛺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where  </a:t>
                </a:r>
                <a14:m>
                  <m:oMath xmlns:m="http://schemas.openxmlformats.org/officeDocument/2006/math">
                    <m:r>
                      <a:rPr lang="en-US" sz="3200" dirty="0">
                        <a:latin typeface="Cambria Math" panose="02040503050406030204" pitchFamily="18" charset="0"/>
                      </a:rPr>
                      <m:t>𝛺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dirty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3200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200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320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3200" dirty="0"/>
                  <a:t>  or simply: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200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3200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sSub>
                                      <m:sSubPr>
                                        <m:ctrlPr>
                                          <a:rPr lang="en-US" sz="3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32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200" dirty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3200" dirty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3200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3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3200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32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and where </a:t>
                </a:r>
                <a14:m>
                  <m:oMath xmlns:m="http://schemas.openxmlformats.org/officeDocument/2006/math">
                    <m:r>
                      <a:rPr lang="en-US" sz="3200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200" dirty="0"/>
                  <a:t> controls the balance of our reconstruction objective and the hidden layer “flatness”.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43D3F2-94C6-41D2-88BF-47278069C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131" y="1968044"/>
                <a:ext cx="11975869" cy="4773578"/>
              </a:xfrm>
              <a:blipFill>
                <a:blip r:embed="rId2"/>
                <a:stretch>
                  <a:fillRect l="-1679" t="-2554" r="-865" b="-561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7EF6-F56F-4729-8A8E-4B6DA5D6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AE</a:t>
            </a:r>
            <a:endParaRPr lang="he-I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62742B-8B1E-4222-9E9E-8C57D651D8CC}"/>
              </a:ext>
            </a:extLst>
          </p:cNvPr>
          <p:cNvGrpSpPr/>
          <p:nvPr/>
        </p:nvGrpSpPr>
        <p:grpSpPr>
          <a:xfrm rot="5400000">
            <a:off x="-1292703" y="3827115"/>
            <a:ext cx="3845952" cy="376626"/>
            <a:chOff x="6802065" y="5912860"/>
            <a:chExt cx="4737100" cy="719847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64E8F31-5209-4FE8-92B2-CE2607ED4B2C}"/>
                </a:ext>
              </a:extLst>
            </p:cNvPr>
            <p:cNvSpPr/>
            <p:nvPr/>
          </p:nvSpPr>
          <p:spPr>
            <a:xfrm>
              <a:off x="7495452" y="5912860"/>
              <a:ext cx="4043713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58C41CF-C798-4BDB-86CF-A4538D5B30C1}"/>
                    </a:ext>
                  </a:extLst>
                </p:cNvPr>
                <p:cNvSpPr txBox="1"/>
                <p:nvPr/>
              </p:nvSpPr>
              <p:spPr>
                <a:xfrm rot="16200000">
                  <a:off x="6745910" y="6025589"/>
                  <a:ext cx="604753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58C41CF-C798-4BDB-86CF-A4538D5B30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745910" y="6025589"/>
                  <a:ext cx="604753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9D1F4328-A5E3-419D-B0A2-7A55D1B54D45}"/>
              </a:ext>
            </a:extLst>
          </p:cNvPr>
          <p:cNvSpPr/>
          <p:nvPr/>
        </p:nvSpPr>
        <p:spPr>
          <a:xfrm>
            <a:off x="824709" y="3828804"/>
            <a:ext cx="1493520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9A2490-FC71-45C0-8F5A-56A0DC27E0AC}"/>
              </a:ext>
            </a:extLst>
          </p:cNvPr>
          <p:cNvSpPr/>
          <p:nvPr/>
        </p:nvSpPr>
        <p:spPr>
          <a:xfrm>
            <a:off x="2318229" y="3444756"/>
            <a:ext cx="2788920" cy="105156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SAE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1BCEAB9-BD4D-4B5B-9EB5-BED4B5701D73}"/>
              </a:ext>
            </a:extLst>
          </p:cNvPr>
          <p:cNvSpPr/>
          <p:nvPr/>
        </p:nvSpPr>
        <p:spPr>
          <a:xfrm>
            <a:off x="5107149" y="3828804"/>
            <a:ext cx="1493520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21AAC279-346E-4071-A8BB-153D8B3DB119}"/>
              </a:ext>
            </a:extLst>
          </p:cNvPr>
          <p:cNvSpPr/>
          <p:nvPr/>
        </p:nvSpPr>
        <p:spPr>
          <a:xfrm>
            <a:off x="6600669" y="3463044"/>
            <a:ext cx="3162300" cy="1056132"/>
          </a:xfrm>
          <a:prstGeom prst="snip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Classifier</a:t>
            </a:r>
            <a:endParaRPr lang="he-IL" dirty="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59D491E-028E-4BA2-AC78-331DA0A2BCDD}"/>
              </a:ext>
            </a:extLst>
          </p:cNvPr>
          <p:cNvGrpSpPr/>
          <p:nvPr/>
        </p:nvGrpSpPr>
        <p:grpSpPr>
          <a:xfrm rot="5400000">
            <a:off x="9521826" y="3819495"/>
            <a:ext cx="3845953" cy="376626"/>
            <a:chOff x="6802064" y="5912860"/>
            <a:chExt cx="4737101" cy="719847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CE6B87F-F4FE-4E8C-9B64-E4ACCF235888}"/>
                </a:ext>
              </a:extLst>
            </p:cNvPr>
            <p:cNvSpPr/>
            <p:nvPr/>
          </p:nvSpPr>
          <p:spPr>
            <a:xfrm>
              <a:off x="7495452" y="5912860"/>
              <a:ext cx="4043713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210805D-5750-4F51-9932-2BF814893DAE}"/>
                    </a:ext>
                  </a:extLst>
                </p:cNvPr>
                <p:cNvSpPr txBox="1"/>
                <p:nvPr/>
              </p:nvSpPr>
              <p:spPr>
                <a:xfrm rot="16200000">
                  <a:off x="6802962" y="5968538"/>
                  <a:ext cx="604752" cy="6065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210805D-5750-4F51-9932-2BF814893D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802962" y="5968538"/>
                  <a:ext cx="604752" cy="60654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06A00751-006C-4D24-AC2B-5164BBFE9C66}"/>
              </a:ext>
            </a:extLst>
          </p:cNvPr>
          <p:cNvSpPr/>
          <p:nvPr/>
        </p:nvSpPr>
        <p:spPr>
          <a:xfrm>
            <a:off x="9762969" y="3844806"/>
            <a:ext cx="1493520" cy="251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0321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7EF6-F56F-4729-8A8E-4B6DA5D6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AE – train process</a:t>
            </a:r>
            <a:endParaRPr lang="he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F0BC13-35E0-4B15-B4AA-1E488EF8D388}"/>
              </a:ext>
            </a:extLst>
          </p:cNvPr>
          <p:cNvSpPr txBox="1"/>
          <p:nvPr/>
        </p:nvSpPr>
        <p:spPr>
          <a:xfrm>
            <a:off x="1024128" y="2147582"/>
            <a:ext cx="475376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First Layer Training (AE 1)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937934-50FB-415D-B051-C168807C68C9}"/>
              </a:ext>
            </a:extLst>
          </p:cNvPr>
          <p:cNvGrpSpPr/>
          <p:nvPr/>
        </p:nvGrpSpPr>
        <p:grpSpPr>
          <a:xfrm>
            <a:off x="731891" y="3377198"/>
            <a:ext cx="5152273" cy="2791941"/>
            <a:chOff x="7039727" y="1393644"/>
            <a:chExt cx="5152273" cy="27919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D20C12-BF7C-4B5E-BAEB-39F930813FE0}"/>
                    </a:ext>
                  </a:extLst>
                </p:cNvPr>
                <p:cNvSpPr txBox="1"/>
                <p:nvPr/>
              </p:nvSpPr>
              <p:spPr>
                <a:xfrm>
                  <a:off x="11778875" y="2512616"/>
                  <a:ext cx="41312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he-IL" sz="3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he-IL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he-IL" sz="3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9319A70-F666-48A3-9A76-CAA0B89A8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8875" y="2512616"/>
                  <a:ext cx="41312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586E62-6D05-45E8-9A02-8CF1EFBFF512}"/>
                </a:ext>
              </a:extLst>
            </p:cNvPr>
            <p:cNvGrpSpPr/>
            <p:nvPr/>
          </p:nvGrpSpPr>
          <p:grpSpPr>
            <a:xfrm>
              <a:off x="7039727" y="1393644"/>
              <a:ext cx="4739148" cy="2791941"/>
              <a:chOff x="7039727" y="1390247"/>
              <a:chExt cx="4739148" cy="2791941"/>
            </a:xfrm>
          </p:grpSpPr>
          <p:sp>
            <p:nvSpPr>
              <p:cNvPr id="28" name="Trapezoid 27">
                <a:extLst>
                  <a:ext uri="{FF2B5EF4-FFF2-40B4-BE49-F238E27FC236}">
                    <a16:creationId xmlns:a16="http://schemas.microsoft.com/office/drawing/2014/main" id="{8FA2877E-B314-494E-8E70-274BFA3D2A21}"/>
                  </a:ext>
                </a:extLst>
              </p:cNvPr>
              <p:cNvSpPr/>
              <p:nvPr/>
            </p:nvSpPr>
            <p:spPr>
              <a:xfrm rot="5400000">
                <a:off x="7266883" y="2157840"/>
                <a:ext cx="2785145" cy="1249960"/>
              </a:xfrm>
              <a:prstGeom prst="trapezoid">
                <a:avLst>
                  <a:gd name="adj" fmla="val 63255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30" name="Trapezoid 29">
                <a:extLst>
                  <a:ext uri="{FF2B5EF4-FFF2-40B4-BE49-F238E27FC236}">
                    <a16:creationId xmlns:a16="http://schemas.microsoft.com/office/drawing/2014/main" id="{A921601C-1054-4CCF-B007-733534A58836}"/>
                  </a:ext>
                </a:extLst>
              </p:cNvPr>
              <p:cNvSpPr/>
              <p:nvPr/>
            </p:nvSpPr>
            <p:spPr>
              <a:xfrm rot="16200000">
                <a:off x="9486523" y="2164636"/>
                <a:ext cx="2785145" cy="1249960"/>
              </a:xfrm>
              <a:prstGeom prst="trapezoid">
                <a:avLst>
                  <a:gd name="adj" fmla="val 63255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E2CD1650-2F81-493C-83CF-AD13E6597974}"/>
                      </a:ext>
                    </a:extLst>
                  </p:cNvPr>
                  <p:cNvSpPr/>
                  <p:nvPr/>
                </p:nvSpPr>
                <p:spPr>
                  <a:xfrm>
                    <a:off x="7039727" y="2428878"/>
                    <a:ext cx="644215" cy="70788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he-IL" sz="4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he-IL" sz="400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A845A013-80FF-4716-B900-74337A0289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9727" y="2428878"/>
                    <a:ext cx="644215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F148CE4-85A6-4B63-BEC6-2F6356385CB6}"/>
                  </a:ext>
                </a:extLst>
              </p:cNvPr>
              <p:cNvCxnSpPr>
                <a:cxnSpLocks/>
                <a:stCxn id="32" idx="3"/>
                <a:endCxn id="28" idx="2"/>
              </p:cNvCxnSpPr>
              <p:nvPr/>
            </p:nvCxnSpPr>
            <p:spPr>
              <a:xfrm>
                <a:off x="7683942" y="2782821"/>
                <a:ext cx="350534" cy="0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13E84B0-9E53-4447-9621-B213D5E0C5FC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>
                <a:off x="9284436" y="2782821"/>
                <a:ext cx="298602" cy="6795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D5C08D4-40EF-4299-8F1B-3ACBF5ADF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55511" y="2789615"/>
                <a:ext cx="298604" cy="0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F33B344-A942-4204-A871-E528B3CA4190}"/>
                  </a:ext>
                </a:extLst>
              </p:cNvPr>
              <p:cNvCxnSpPr>
                <a:cxnSpLocks/>
                <a:stCxn id="30" idx="2"/>
                <a:endCxn id="26" idx="1"/>
              </p:cNvCxnSpPr>
              <p:nvPr/>
            </p:nvCxnSpPr>
            <p:spPr>
              <a:xfrm flipV="1">
                <a:off x="11504076" y="2789615"/>
                <a:ext cx="274799" cy="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E5E7A7-5242-4840-82F1-B40181C017D4}"/>
                  </a:ext>
                </a:extLst>
              </p:cNvPr>
              <p:cNvSpPr txBox="1"/>
              <p:nvPr/>
            </p:nvSpPr>
            <p:spPr>
              <a:xfrm>
                <a:off x="1837747" y="4496170"/>
                <a:ext cx="104990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he-IL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he-IL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E5E7A7-5242-4840-82F1-B40181C01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7" y="4496170"/>
                <a:ext cx="104990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9D69D4-6890-4433-A2A6-A5BDDB01917B}"/>
                  </a:ext>
                </a:extLst>
              </p:cNvPr>
              <p:cNvSpPr txBox="1"/>
              <p:nvPr/>
            </p:nvSpPr>
            <p:spPr>
              <a:xfrm>
                <a:off x="3221088" y="4496169"/>
                <a:ext cx="5694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he-IL" sz="3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9D69D4-6890-4433-A2A6-A5BDDB019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088" y="4496169"/>
                <a:ext cx="56945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931DF2-FBAE-4A82-BF50-B1BDB27AB6D6}"/>
                  </a:ext>
                </a:extLst>
              </p:cNvPr>
              <p:cNvSpPr txBox="1"/>
              <p:nvPr/>
            </p:nvSpPr>
            <p:spPr>
              <a:xfrm>
                <a:off x="3964477" y="4496169"/>
                <a:ext cx="126464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he-IL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he-IL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e-IL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he-IL" sz="3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931DF2-FBAE-4A82-BF50-B1BDB27AB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477" y="4496169"/>
                <a:ext cx="1264642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87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45865-3C21-4220-ADC5-E150CFECE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033" y="549275"/>
            <a:ext cx="9720072" cy="1499616"/>
          </a:xfrm>
        </p:spPr>
        <p:txBody>
          <a:bodyPr/>
          <a:lstStyle/>
          <a:p>
            <a:r>
              <a:rPr lang="en-US" dirty="0"/>
              <a:t>Traditional Autoencoder</a:t>
            </a:r>
            <a:endParaRPr lang="he-IL" dirty="0"/>
          </a:p>
        </p:txBody>
      </p:sp>
      <p:pic>
        <p:nvPicPr>
          <p:cNvPr id="2050" name="Picture 2" descr="http://ufldl.stanford.edu/tutorial/images/Autoencoder636.png">
            <a:extLst>
              <a:ext uri="{FF2B5EF4-FFF2-40B4-BE49-F238E27FC236}">
                <a16:creationId xmlns:a16="http://schemas.microsoft.com/office/drawing/2014/main" id="{EA81A3E7-1070-42B2-9319-31CB6F0DA6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2800" y="1514212"/>
            <a:ext cx="4648105" cy="517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AB3C71-268B-465A-B22B-0E3AB851585D}"/>
                  </a:ext>
                </a:extLst>
              </p:cNvPr>
              <p:cNvSpPr txBox="1"/>
              <p:nvPr/>
            </p:nvSpPr>
            <p:spPr>
              <a:xfrm>
                <a:off x="4882393" y="1981779"/>
                <a:ext cx="43622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32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AB3C71-268B-465A-B22B-0E3AB851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393" y="1981779"/>
                <a:ext cx="436228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677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7EF6-F56F-4729-8A8E-4B6DA5D6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AE – train process</a:t>
            </a:r>
            <a:endParaRPr lang="he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F0BC13-35E0-4B15-B4AA-1E488EF8D388}"/>
              </a:ext>
            </a:extLst>
          </p:cNvPr>
          <p:cNvSpPr txBox="1"/>
          <p:nvPr/>
        </p:nvSpPr>
        <p:spPr>
          <a:xfrm>
            <a:off x="1024128" y="2147582"/>
            <a:ext cx="725580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Second Layer Training (AE 2)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586E62-6D05-45E8-9A02-8CF1EFBFF512}"/>
              </a:ext>
            </a:extLst>
          </p:cNvPr>
          <p:cNvGrpSpPr/>
          <p:nvPr/>
        </p:nvGrpSpPr>
        <p:grpSpPr>
          <a:xfrm>
            <a:off x="731891" y="3377198"/>
            <a:ext cx="3214388" cy="2785145"/>
            <a:chOff x="7039727" y="1390247"/>
            <a:chExt cx="3214388" cy="2785145"/>
          </a:xfrm>
        </p:grpSpPr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8FA2877E-B314-494E-8E70-274BFA3D2A21}"/>
                </a:ext>
              </a:extLst>
            </p:cNvPr>
            <p:cNvSpPr/>
            <p:nvPr/>
          </p:nvSpPr>
          <p:spPr>
            <a:xfrm rot="5400000">
              <a:off x="7266883" y="2157840"/>
              <a:ext cx="2785145" cy="1249960"/>
            </a:xfrm>
            <a:prstGeom prst="trapezoid">
              <a:avLst>
                <a:gd name="adj" fmla="val 6325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2CD1650-2F81-493C-83CF-AD13E6597974}"/>
                    </a:ext>
                  </a:extLst>
                </p:cNvPr>
                <p:cNvSpPr/>
                <p:nvPr/>
              </p:nvSpPr>
              <p:spPr>
                <a:xfrm>
                  <a:off x="7039727" y="2428878"/>
                  <a:ext cx="644215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4000" i="1" dirty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40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845A013-80FF-4716-B900-74337A0289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727" y="2428878"/>
                  <a:ext cx="644215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F148CE4-85A6-4B63-BEC6-2F6356385CB6}"/>
                </a:ext>
              </a:extLst>
            </p:cNvPr>
            <p:cNvCxnSpPr>
              <a:cxnSpLocks/>
              <a:stCxn id="32" idx="3"/>
              <a:endCxn id="28" idx="2"/>
            </p:cNvCxnSpPr>
            <p:nvPr/>
          </p:nvCxnSpPr>
          <p:spPr>
            <a:xfrm>
              <a:off x="7683942" y="2782821"/>
              <a:ext cx="350534" cy="0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13E84B0-9E53-4447-9621-B213D5E0C5FC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>
              <a:off x="9284436" y="2782821"/>
              <a:ext cx="298602" cy="6795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D5C08D4-40EF-4299-8F1B-3ACBF5ADF4FE}"/>
                </a:ext>
              </a:extLst>
            </p:cNvPr>
            <p:cNvCxnSpPr>
              <a:cxnSpLocks/>
            </p:cNvCxnSpPr>
            <p:nvPr/>
          </p:nvCxnSpPr>
          <p:spPr>
            <a:xfrm>
              <a:off x="9955511" y="2789615"/>
              <a:ext cx="298604" cy="0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E5E7A7-5242-4840-82F1-B40181C017D4}"/>
                  </a:ext>
                </a:extLst>
              </p:cNvPr>
              <p:cNvSpPr txBox="1"/>
              <p:nvPr/>
            </p:nvSpPr>
            <p:spPr>
              <a:xfrm>
                <a:off x="1837747" y="4496170"/>
                <a:ext cx="104990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he-IL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he-IL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E5E7A7-5242-4840-82F1-B40181C01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7" y="4496170"/>
                <a:ext cx="104990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9D69D4-6890-4433-A2A6-A5BDDB01917B}"/>
                  </a:ext>
                </a:extLst>
              </p:cNvPr>
              <p:cNvSpPr txBox="1"/>
              <p:nvPr/>
            </p:nvSpPr>
            <p:spPr>
              <a:xfrm>
                <a:off x="3221088" y="4496169"/>
                <a:ext cx="5057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he-IL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9D69D4-6890-4433-A2A6-A5BDDB019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088" y="4496169"/>
                <a:ext cx="505715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rapezoid 16">
            <a:extLst>
              <a:ext uri="{FF2B5EF4-FFF2-40B4-BE49-F238E27FC236}">
                <a16:creationId xmlns:a16="http://schemas.microsoft.com/office/drawing/2014/main" id="{738E23E2-D723-4840-99E9-7A234BAECCB7}"/>
              </a:ext>
            </a:extLst>
          </p:cNvPr>
          <p:cNvSpPr/>
          <p:nvPr/>
        </p:nvSpPr>
        <p:spPr>
          <a:xfrm rot="5400000">
            <a:off x="3789507" y="4156751"/>
            <a:ext cx="1795247" cy="1249960"/>
          </a:xfrm>
          <a:prstGeom prst="trapezoid">
            <a:avLst>
              <a:gd name="adj" fmla="val 52517"/>
            </a:avLst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4150CF-16EA-45CE-9E0E-E177B25DA3EC}"/>
                  </a:ext>
                </a:extLst>
              </p:cNvPr>
              <p:cNvSpPr txBox="1"/>
              <p:nvPr/>
            </p:nvSpPr>
            <p:spPr>
              <a:xfrm>
                <a:off x="5597689" y="4495837"/>
                <a:ext cx="5152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he-IL" sz="3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4150CF-16EA-45CE-9E0E-E177B25DA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689" y="4495837"/>
                <a:ext cx="515206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97C9B1-2CD3-451F-A3F3-91AF68163F96}"/>
              </a:ext>
            </a:extLst>
          </p:cNvPr>
          <p:cNvCxnSpPr>
            <a:cxnSpLocks/>
          </p:cNvCxnSpPr>
          <p:nvPr/>
        </p:nvCxnSpPr>
        <p:spPr>
          <a:xfrm>
            <a:off x="5328806" y="4742391"/>
            <a:ext cx="298604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rapezoid 20">
            <a:extLst>
              <a:ext uri="{FF2B5EF4-FFF2-40B4-BE49-F238E27FC236}">
                <a16:creationId xmlns:a16="http://schemas.microsoft.com/office/drawing/2014/main" id="{881D5168-04ED-47D9-A898-A3191C929711}"/>
              </a:ext>
            </a:extLst>
          </p:cNvPr>
          <p:cNvSpPr/>
          <p:nvPr/>
        </p:nvSpPr>
        <p:spPr>
          <a:xfrm rot="16200000">
            <a:off x="6125017" y="4151585"/>
            <a:ext cx="1795249" cy="1249960"/>
          </a:xfrm>
          <a:prstGeom prst="trapezoid">
            <a:avLst>
              <a:gd name="adj" fmla="val 52517"/>
            </a:avLst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B4D0C1-6131-4312-A1C0-86E2D1973B5D}"/>
                  </a:ext>
                </a:extLst>
              </p:cNvPr>
              <p:cNvSpPr txBox="1"/>
              <p:nvPr/>
            </p:nvSpPr>
            <p:spPr>
              <a:xfrm>
                <a:off x="6447932" y="4495836"/>
                <a:ext cx="11242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he-IL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he-IL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e-IL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he-IL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B4D0C1-6131-4312-A1C0-86E2D1973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932" y="4495836"/>
                <a:ext cx="1124282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760E22-E1F3-4184-8D8E-9AC5FE4C52E9}"/>
              </a:ext>
            </a:extLst>
          </p:cNvPr>
          <p:cNvCxnSpPr>
            <a:cxnSpLocks/>
          </p:cNvCxnSpPr>
          <p:nvPr/>
        </p:nvCxnSpPr>
        <p:spPr>
          <a:xfrm>
            <a:off x="6096000" y="4728425"/>
            <a:ext cx="298604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6F9ECDA-1DB8-48C4-9464-5A5AA0F7D7D3}"/>
              </a:ext>
            </a:extLst>
          </p:cNvPr>
          <p:cNvCxnSpPr>
            <a:cxnSpLocks/>
          </p:cNvCxnSpPr>
          <p:nvPr/>
        </p:nvCxnSpPr>
        <p:spPr>
          <a:xfrm>
            <a:off x="7719979" y="4728425"/>
            <a:ext cx="298604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5AEF6D-E798-4B3F-A2A5-12C33BE513A6}"/>
                  </a:ext>
                </a:extLst>
              </p:cNvPr>
              <p:cNvSpPr txBox="1"/>
              <p:nvPr/>
            </p:nvSpPr>
            <p:spPr>
              <a:xfrm>
                <a:off x="7970732" y="4415829"/>
                <a:ext cx="5057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e-IL" sz="3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e-IL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he-IL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5AEF6D-E798-4B3F-A2A5-12C33BE51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732" y="4415829"/>
                <a:ext cx="505715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CEA446-ECF5-4CAC-958D-D7E448E7667A}"/>
                  </a:ext>
                </a:extLst>
              </p:cNvPr>
              <p:cNvSpPr txBox="1"/>
              <p:nvPr/>
            </p:nvSpPr>
            <p:spPr>
              <a:xfrm>
                <a:off x="4085685" y="4465057"/>
                <a:ext cx="119840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he-IL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he-IL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e-IL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he-IL" sz="3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CEA446-ECF5-4CAC-958D-D7E448E76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685" y="4465057"/>
                <a:ext cx="1198405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30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1" grpId="0" animBg="1"/>
      <p:bldP spid="22" grpId="0"/>
      <p:bldP spid="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7EF6-F56F-4729-8A8E-4B6DA5D6B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AE – train process</a:t>
            </a:r>
            <a:endParaRPr lang="he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F0BC13-35E0-4B15-B4AA-1E488EF8D388}"/>
              </a:ext>
            </a:extLst>
          </p:cNvPr>
          <p:cNvSpPr txBox="1"/>
          <p:nvPr/>
        </p:nvSpPr>
        <p:spPr>
          <a:xfrm>
            <a:off x="1024128" y="2147582"/>
            <a:ext cx="725580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Add any classifier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586E62-6D05-45E8-9A02-8CF1EFBFF512}"/>
              </a:ext>
            </a:extLst>
          </p:cNvPr>
          <p:cNvGrpSpPr/>
          <p:nvPr/>
        </p:nvGrpSpPr>
        <p:grpSpPr>
          <a:xfrm>
            <a:off x="731891" y="3377198"/>
            <a:ext cx="3214388" cy="2785145"/>
            <a:chOff x="7039727" y="1390247"/>
            <a:chExt cx="3214388" cy="2785145"/>
          </a:xfrm>
        </p:grpSpPr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8FA2877E-B314-494E-8E70-274BFA3D2A21}"/>
                </a:ext>
              </a:extLst>
            </p:cNvPr>
            <p:cNvSpPr/>
            <p:nvPr/>
          </p:nvSpPr>
          <p:spPr>
            <a:xfrm rot="5400000">
              <a:off x="7266883" y="2157840"/>
              <a:ext cx="2785145" cy="1249960"/>
            </a:xfrm>
            <a:prstGeom prst="trapezoid">
              <a:avLst>
                <a:gd name="adj" fmla="val 6325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2CD1650-2F81-493C-83CF-AD13E6597974}"/>
                    </a:ext>
                  </a:extLst>
                </p:cNvPr>
                <p:cNvSpPr/>
                <p:nvPr/>
              </p:nvSpPr>
              <p:spPr>
                <a:xfrm>
                  <a:off x="7039727" y="2428878"/>
                  <a:ext cx="644215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4000" i="1" dirty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he-IL" sz="40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845A013-80FF-4716-B900-74337A0289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727" y="2428878"/>
                  <a:ext cx="644215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F148CE4-85A6-4B63-BEC6-2F6356385CB6}"/>
                </a:ext>
              </a:extLst>
            </p:cNvPr>
            <p:cNvCxnSpPr>
              <a:cxnSpLocks/>
              <a:stCxn id="32" idx="3"/>
              <a:endCxn id="28" idx="2"/>
            </p:cNvCxnSpPr>
            <p:nvPr/>
          </p:nvCxnSpPr>
          <p:spPr>
            <a:xfrm>
              <a:off x="7683942" y="2782821"/>
              <a:ext cx="350534" cy="0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13E84B0-9E53-4447-9621-B213D5E0C5FC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>
              <a:off x="9284436" y="2782821"/>
              <a:ext cx="298602" cy="6795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D5C08D4-40EF-4299-8F1B-3ACBF5ADF4FE}"/>
                </a:ext>
              </a:extLst>
            </p:cNvPr>
            <p:cNvCxnSpPr>
              <a:cxnSpLocks/>
            </p:cNvCxnSpPr>
            <p:nvPr/>
          </p:nvCxnSpPr>
          <p:spPr>
            <a:xfrm>
              <a:off x="9955511" y="2789615"/>
              <a:ext cx="298604" cy="0"/>
            </a:xfrm>
            <a:prstGeom prst="straightConnector1">
              <a:avLst/>
            </a:prstGeom>
            <a:ln w="28575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E5E7A7-5242-4840-82F1-B40181C017D4}"/>
                  </a:ext>
                </a:extLst>
              </p:cNvPr>
              <p:cNvSpPr txBox="1"/>
              <p:nvPr/>
            </p:nvSpPr>
            <p:spPr>
              <a:xfrm>
                <a:off x="1837747" y="4496170"/>
                <a:ext cx="104990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he-IL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he-IL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E5E7A7-5242-4840-82F1-B40181C01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7" y="4496170"/>
                <a:ext cx="104990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9D69D4-6890-4433-A2A6-A5BDDB01917B}"/>
                  </a:ext>
                </a:extLst>
              </p:cNvPr>
              <p:cNvSpPr txBox="1"/>
              <p:nvPr/>
            </p:nvSpPr>
            <p:spPr>
              <a:xfrm>
                <a:off x="3221088" y="4496169"/>
                <a:ext cx="5057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he-IL" sz="3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9D69D4-6890-4433-A2A6-A5BDDB019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088" y="4496169"/>
                <a:ext cx="505715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rapezoid 16">
            <a:extLst>
              <a:ext uri="{FF2B5EF4-FFF2-40B4-BE49-F238E27FC236}">
                <a16:creationId xmlns:a16="http://schemas.microsoft.com/office/drawing/2014/main" id="{738E23E2-D723-4840-99E9-7A234BAECCB7}"/>
              </a:ext>
            </a:extLst>
          </p:cNvPr>
          <p:cNvSpPr/>
          <p:nvPr/>
        </p:nvSpPr>
        <p:spPr>
          <a:xfrm rot="5400000">
            <a:off x="3789507" y="4156751"/>
            <a:ext cx="1795247" cy="1249960"/>
          </a:xfrm>
          <a:prstGeom prst="trapezoid">
            <a:avLst>
              <a:gd name="adj" fmla="val 52517"/>
            </a:avLst>
          </a:prstGeom>
          <a:solidFill>
            <a:srgbClr val="92D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4150CF-16EA-45CE-9E0E-E177B25DA3EC}"/>
                  </a:ext>
                </a:extLst>
              </p:cNvPr>
              <p:cNvSpPr txBox="1"/>
              <p:nvPr/>
            </p:nvSpPr>
            <p:spPr>
              <a:xfrm>
                <a:off x="5597689" y="4495837"/>
                <a:ext cx="5152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he-IL" sz="3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4150CF-16EA-45CE-9E0E-E177B25DA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689" y="4495837"/>
                <a:ext cx="515206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97C9B1-2CD3-451F-A3F3-91AF68163F96}"/>
              </a:ext>
            </a:extLst>
          </p:cNvPr>
          <p:cNvCxnSpPr>
            <a:cxnSpLocks/>
          </p:cNvCxnSpPr>
          <p:nvPr/>
        </p:nvCxnSpPr>
        <p:spPr>
          <a:xfrm>
            <a:off x="5328806" y="4742391"/>
            <a:ext cx="298604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760E22-E1F3-4184-8D8E-9AC5FE4C52E9}"/>
              </a:ext>
            </a:extLst>
          </p:cNvPr>
          <p:cNvCxnSpPr>
            <a:cxnSpLocks/>
          </p:cNvCxnSpPr>
          <p:nvPr/>
        </p:nvCxnSpPr>
        <p:spPr>
          <a:xfrm>
            <a:off x="6096000" y="4728425"/>
            <a:ext cx="298604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CEA446-ECF5-4CAC-958D-D7E448E7667A}"/>
                  </a:ext>
                </a:extLst>
              </p:cNvPr>
              <p:cNvSpPr txBox="1"/>
              <p:nvPr/>
            </p:nvSpPr>
            <p:spPr>
              <a:xfrm>
                <a:off x="4085685" y="4465057"/>
                <a:ext cx="122642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he-IL" sz="3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he-IL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e-IL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he-IL" sz="3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CEA446-ECF5-4CAC-958D-D7E448E76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685" y="4465057"/>
                <a:ext cx="1226426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A2507272-BE7F-454A-AD4D-DF420E07D852}"/>
              </a:ext>
            </a:extLst>
          </p:cNvPr>
          <p:cNvSpPr/>
          <p:nvPr/>
        </p:nvSpPr>
        <p:spPr>
          <a:xfrm>
            <a:off x="6508390" y="4241705"/>
            <a:ext cx="3162300" cy="1056132"/>
          </a:xfrm>
          <a:prstGeom prst="snip2Diag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Classifier</a:t>
            </a:r>
            <a:endParaRPr lang="he-IL" sz="32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7AD01A-E553-4360-A8C1-90820BCB16F5}"/>
              </a:ext>
            </a:extLst>
          </p:cNvPr>
          <p:cNvCxnSpPr>
            <a:cxnSpLocks/>
          </p:cNvCxnSpPr>
          <p:nvPr/>
        </p:nvCxnSpPr>
        <p:spPr>
          <a:xfrm>
            <a:off x="9738220" y="4759814"/>
            <a:ext cx="298604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43FC4E-D506-4D37-9ABA-B49E4D14400C}"/>
              </a:ext>
            </a:extLst>
          </p:cNvPr>
          <p:cNvSpPr txBox="1"/>
          <p:nvPr/>
        </p:nvSpPr>
        <p:spPr>
          <a:xfrm>
            <a:off x="10263327" y="4449670"/>
            <a:ext cx="199658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Output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77433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0C3A-ED78-4303-8A53-498BCAA0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encoder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B8B9-3837-4BF8-8C3A-2EBB6891C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an autoencoder for each class</a:t>
            </a:r>
          </a:p>
          <a:p>
            <a:r>
              <a:rPr lang="en-US" dirty="0"/>
              <a:t>Cross sample reconstruction for each class</a:t>
            </a:r>
          </a:p>
          <a:p>
            <a:r>
              <a:rPr lang="en-US" dirty="0"/>
              <a:t>Can we put some constraint in the encoder space to ensure non-redundancy </a:t>
            </a:r>
            <a:r>
              <a:rPr lang="en-US"/>
              <a:t>in the </a:t>
            </a:r>
            <a:r>
              <a:rPr lang="en-US" dirty="0"/>
              <a:t>latent features?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9155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1" y="2482849"/>
            <a:ext cx="3253317" cy="24399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1" y="2482848"/>
            <a:ext cx="3253317" cy="243998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566150" y="2571747"/>
            <a:ext cx="1612900" cy="300082"/>
            <a:chOff x="9347200" y="2167464"/>
            <a:chExt cx="2150533" cy="400109"/>
          </a:xfrm>
        </p:grpSpPr>
        <p:sp>
          <p:nvSpPr>
            <p:cNvPr id="6" name="Rectangle 5"/>
            <p:cNvSpPr/>
            <p:nvPr/>
          </p:nvSpPr>
          <p:spPr>
            <a:xfrm>
              <a:off x="9347200" y="2167464"/>
              <a:ext cx="389467" cy="389469"/>
            </a:xfrm>
            <a:prstGeom prst="rect">
              <a:avLst/>
            </a:prstGeom>
            <a:solidFill>
              <a:srgbClr val="2319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872133" y="2167464"/>
              <a:ext cx="16256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person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566150" y="2863848"/>
            <a:ext cx="1612900" cy="300082"/>
            <a:chOff x="9347200" y="2167464"/>
            <a:chExt cx="2150533" cy="400109"/>
          </a:xfrm>
        </p:grpSpPr>
        <p:sp>
          <p:nvSpPr>
            <p:cNvPr id="10" name="Rectangle 9"/>
            <p:cNvSpPr/>
            <p:nvPr/>
          </p:nvSpPr>
          <p:spPr>
            <a:xfrm>
              <a:off x="9347200" y="2167464"/>
              <a:ext cx="389467" cy="389469"/>
            </a:xfrm>
            <a:prstGeom prst="rect">
              <a:avLst/>
            </a:prstGeom>
            <a:solidFill>
              <a:srgbClr val="2C1F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872133" y="2167464"/>
              <a:ext cx="16256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grass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66151" y="3168648"/>
            <a:ext cx="1612901" cy="300082"/>
            <a:chOff x="9347200" y="2167464"/>
            <a:chExt cx="2150533" cy="418291"/>
          </a:xfrm>
        </p:grpSpPr>
        <p:sp>
          <p:nvSpPr>
            <p:cNvPr id="13" name="Rectangle 12"/>
            <p:cNvSpPr/>
            <p:nvPr/>
          </p:nvSpPr>
          <p:spPr>
            <a:xfrm>
              <a:off x="9347200" y="2167464"/>
              <a:ext cx="389467" cy="389469"/>
            </a:xfrm>
            <a:prstGeom prst="rect">
              <a:avLst/>
            </a:prstGeom>
            <a:solidFill>
              <a:srgbClr val="B2FF6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872133" y="2167464"/>
              <a:ext cx="1625600" cy="418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trees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566151" y="3448053"/>
            <a:ext cx="1612901" cy="300082"/>
            <a:chOff x="9347200" y="2167464"/>
            <a:chExt cx="2150533" cy="418291"/>
          </a:xfrm>
        </p:grpSpPr>
        <p:sp>
          <p:nvSpPr>
            <p:cNvPr id="16" name="Rectangle 15"/>
            <p:cNvSpPr/>
            <p:nvPr/>
          </p:nvSpPr>
          <p:spPr>
            <a:xfrm>
              <a:off x="9347200" y="2167464"/>
              <a:ext cx="389467" cy="389469"/>
            </a:xfrm>
            <a:prstGeom prst="rect">
              <a:avLst/>
            </a:prstGeom>
            <a:solidFill>
              <a:srgbClr val="E7FA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72133" y="2167464"/>
              <a:ext cx="1625600" cy="418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motorbike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66151" y="3713012"/>
            <a:ext cx="1612901" cy="300082"/>
            <a:chOff x="9347200" y="2167464"/>
            <a:chExt cx="2150533" cy="418291"/>
          </a:xfrm>
        </p:grpSpPr>
        <p:sp>
          <p:nvSpPr>
            <p:cNvPr id="20" name="Rectangle 19"/>
            <p:cNvSpPr/>
            <p:nvPr/>
          </p:nvSpPr>
          <p:spPr>
            <a:xfrm>
              <a:off x="9347200" y="2167464"/>
              <a:ext cx="389467" cy="38946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72133" y="2167464"/>
              <a:ext cx="1625600" cy="418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road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019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2226469"/>
            <a:ext cx="4337049" cy="41525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Pixel classification!</a:t>
            </a:r>
          </a:p>
          <a:p>
            <a:r>
              <a:rPr lang="en-US" dirty="0"/>
              <a:t>Accuracy?</a:t>
            </a:r>
          </a:p>
          <a:p>
            <a:pPr lvl="1"/>
            <a:r>
              <a:rPr lang="en-US" dirty="0"/>
              <a:t>Heavily unbalanced</a:t>
            </a:r>
          </a:p>
          <a:p>
            <a:pPr lvl="1"/>
            <a:r>
              <a:rPr lang="en-US" dirty="0"/>
              <a:t>Common classes are over-emphasized</a:t>
            </a:r>
          </a:p>
          <a:p>
            <a:r>
              <a:rPr lang="en-US" i="1" dirty="0"/>
              <a:t>Intersection over Union</a:t>
            </a:r>
          </a:p>
          <a:p>
            <a:pPr lvl="1"/>
            <a:r>
              <a:rPr lang="en-US" dirty="0"/>
              <a:t>Average across classes and images</a:t>
            </a:r>
          </a:p>
          <a:p>
            <a:r>
              <a:rPr lang="en-US" dirty="0"/>
              <a:t>Per-class accuracy</a:t>
            </a:r>
          </a:p>
          <a:p>
            <a:pPr lvl="1"/>
            <a:r>
              <a:rPr lang="en-US" dirty="0"/>
              <a:t>Compute accuracy for every class and then average</a:t>
            </a:r>
          </a:p>
          <a:p>
            <a:endParaRPr lang="en-US" i="1" dirty="0"/>
          </a:p>
        </p:txBody>
      </p:sp>
      <p:sp>
        <p:nvSpPr>
          <p:cNvPr id="4" name="Rectangle 3"/>
          <p:cNvSpPr/>
          <p:nvPr/>
        </p:nvSpPr>
        <p:spPr>
          <a:xfrm>
            <a:off x="6616701" y="2125266"/>
            <a:ext cx="2984500" cy="2097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/>
          <p:cNvSpPr/>
          <p:nvPr/>
        </p:nvSpPr>
        <p:spPr>
          <a:xfrm>
            <a:off x="7200900" y="2622551"/>
            <a:ext cx="508000" cy="1041401"/>
          </a:xfrm>
          <a:prstGeom prst="ellipse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8293100" y="2653308"/>
            <a:ext cx="508000" cy="1041401"/>
          </a:xfrm>
          <a:prstGeom prst="ellipse">
            <a:avLst/>
          </a:prstGeom>
          <a:solidFill>
            <a:schemeClr val="accent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 rot="5400000">
            <a:off x="7842249" y="2415679"/>
            <a:ext cx="508000" cy="2044700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53805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7628E2-1D6F-44C6-9129-D6E0A1CA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95" y="0"/>
            <a:ext cx="6655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23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CBC956-65B1-4E0F-8E6A-2B5378B72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06" y="0"/>
            <a:ext cx="7533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7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vs Stuff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152650" y="1870869"/>
            <a:ext cx="3886200" cy="326350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THINGS</a:t>
            </a:r>
          </a:p>
          <a:p>
            <a:r>
              <a:rPr lang="en-US" dirty="0"/>
              <a:t>Person, cat, horse,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Constrained shape</a:t>
            </a:r>
          </a:p>
          <a:p>
            <a:r>
              <a:rPr lang="en-US" dirty="0"/>
              <a:t>Individual instances with separate identity</a:t>
            </a:r>
          </a:p>
          <a:p>
            <a:r>
              <a:rPr lang="en-US" dirty="0"/>
              <a:t>May need to look at objects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53150" y="1870870"/>
            <a:ext cx="3886200" cy="199628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STUFF</a:t>
            </a:r>
          </a:p>
          <a:p>
            <a:r>
              <a:rPr lang="en-US" dirty="0"/>
              <a:t>Road, grass, sky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Amorphous, no shape</a:t>
            </a:r>
          </a:p>
          <a:p>
            <a:r>
              <a:rPr lang="en-US" dirty="0"/>
              <a:t>No notion of instances</a:t>
            </a:r>
          </a:p>
          <a:p>
            <a:r>
              <a:rPr lang="en-US" dirty="0"/>
              <a:t>Can be done at pixel level</a:t>
            </a:r>
          </a:p>
          <a:p>
            <a:r>
              <a:rPr lang="en-US" dirty="0"/>
              <a:t>“texture”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7688" y="4019550"/>
            <a:ext cx="1485900" cy="198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152" y="4138844"/>
            <a:ext cx="3101975" cy="174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01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using convolutional networks</a:t>
            </a:r>
          </a:p>
        </p:txBody>
      </p:sp>
      <p:sp>
        <p:nvSpPr>
          <p:cNvPr id="4" name="Cube 3"/>
          <p:cNvSpPr/>
          <p:nvPr/>
        </p:nvSpPr>
        <p:spPr>
          <a:xfrm>
            <a:off x="1739905" y="2089152"/>
            <a:ext cx="3136900" cy="3060699"/>
          </a:xfrm>
          <a:prstGeom prst="cube">
            <a:avLst>
              <a:gd name="adj" fmla="val 3239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27204" y="3124199"/>
          <a:ext cx="2184404" cy="2025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6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64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835405" y="2063751"/>
            <a:ext cx="977900" cy="965200"/>
            <a:chOff x="4775200" y="2099733"/>
            <a:chExt cx="1303867" cy="1286933"/>
          </a:xfrm>
        </p:grpSpPr>
        <p:sp>
          <p:nvSpPr>
            <p:cNvPr id="7" name="TextBox 6"/>
            <p:cNvSpPr txBox="1"/>
            <p:nvPr/>
          </p:nvSpPr>
          <p:spPr>
            <a:xfrm>
              <a:off x="5156199" y="2370668"/>
              <a:ext cx="5249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c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4775200" y="2099733"/>
              <a:ext cx="1303867" cy="1286933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ight Arrow 10"/>
          <p:cNvSpPr/>
          <p:nvPr/>
        </p:nvSpPr>
        <p:spPr>
          <a:xfrm>
            <a:off x="5080000" y="3003550"/>
            <a:ext cx="2438400" cy="1092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Convolve with #classes </a:t>
            </a:r>
            <a:r>
              <a:rPr lang="en-US" sz="1350"/>
              <a:t>1x1 filters</a:t>
            </a:r>
          </a:p>
        </p:txBody>
      </p:sp>
      <p:sp>
        <p:nvSpPr>
          <p:cNvPr id="12" name="Cube 11"/>
          <p:cNvSpPr/>
          <p:nvPr/>
        </p:nvSpPr>
        <p:spPr>
          <a:xfrm>
            <a:off x="7531101" y="1987552"/>
            <a:ext cx="3136900" cy="3060699"/>
          </a:xfrm>
          <a:prstGeom prst="cube">
            <a:avLst>
              <a:gd name="adj" fmla="val 3239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7518400" y="3022599"/>
          <a:ext cx="2184404" cy="2025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6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641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41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9271001" y="1962150"/>
            <a:ext cx="1333500" cy="965200"/>
            <a:chOff x="4301067" y="2099733"/>
            <a:chExt cx="1778000" cy="1286933"/>
          </a:xfrm>
        </p:grpSpPr>
        <p:sp>
          <p:nvSpPr>
            <p:cNvPr id="15" name="TextBox 14"/>
            <p:cNvSpPr txBox="1"/>
            <p:nvPr/>
          </p:nvSpPr>
          <p:spPr>
            <a:xfrm>
              <a:off x="4301067" y="2370668"/>
              <a:ext cx="138006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#classes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4775200" y="2099733"/>
              <a:ext cx="1303867" cy="1286933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7581898" y="5213351"/>
            <a:ext cx="2159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375647" y="5226050"/>
            <a:ext cx="3937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/>
              <a:t>h/4</a:t>
            </a:r>
            <a:endParaRPr lang="en-US" sz="135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467598" y="3041651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023098" y="3970657"/>
            <a:ext cx="4699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w/4</a:t>
            </a:r>
          </a:p>
        </p:txBody>
      </p:sp>
    </p:spTree>
    <p:extLst>
      <p:ext uri="{BB962C8B-B14F-4D97-AF65-F5344CB8AC3E}">
        <p14:creationId xmlns:p14="http://schemas.microsoft.com/office/powerpoint/2010/main" val="174598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resolution issue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Need fine details!</a:t>
            </a:r>
          </a:p>
          <a:p>
            <a:r>
              <a:rPr lang="en-US" dirty="0"/>
              <a:t>Shallower network / earlier layers?</a:t>
            </a:r>
          </a:p>
          <a:p>
            <a:pPr lvl="1"/>
            <a:r>
              <a:rPr lang="en-US" dirty="0"/>
              <a:t>Deeper networks work better: more abstract concepts</a:t>
            </a:r>
          </a:p>
          <a:p>
            <a:pPr lvl="1"/>
            <a:r>
              <a:rPr lang="en-US" dirty="0"/>
              <a:t>Shallower network =&gt; Not very semantic!</a:t>
            </a:r>
          </a:p>
          <a:p>
            <a:r>
              <a:rPr lang="en-US" dirty="0"/>
              <a:t>Remove subsampling?</a:t>
            </a:r>
          </a:p>
          <a:p>
            <a:pPr lvl="1"/>
            <a:r>
              <a:rPr lang="en-US" dirty="0"/>
              <a:t>Subsampling allows later layers to capture larger and larger patterns</a:t>
            </a:r>
          </a:p>
          <a:p>
            <a:pPr lvl="1"/>
            <a:r>
              <a:rPr lang="en-US" dirty="0"/>
              <a:t>Without subsampling =&gt; Looks at only a small window!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5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45865-3C21-4220-ADC5-E150CFECE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033" y="549275"/>
            <a:ext cx="9720072" cy="1499616"/>
          </a:xfrm>
        </p:spPr>
        <p:txBody>
          <a:bodyPr/>
          <a:lstStyle/>
          <a:p>
            <a:r>
              <a:rPr lang="en-US" dirty="0"/>
              <a:t>Traditional Autoencoder</a:t>
            </a:r>
            <a:endParaRPr lang="he-IL" dirty="0"/>
          </a:p>
        </p:txBody>
      </p:sp>
      <p:pic>
        <p:nvPicPr>
          <p:cNvPr id="2050" name="Picture 2" descr="http://ufldl.stanford.edu/tutorial/images/Autoencoder636.png">
            <a:extLst>
              <a:ext uri="{FF2B5EF4-FFF2-40B4-BE49-F238E27FC236}">
                <a16:creationId xmlns:a16="http://schemas.microsoft.com/office/drawing/2014/main" id="{EA81A3E7-1070-42B2-9319-31CB6F0DA6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3897" y="1598102"/>
            <a:ext cx="4648105" cy="517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FB16FC-118D-4122-8DEC-30435DDA702D}"/>
              </a:ext>
            </a:extLst>
          </p:cNvPr>
          <p:cNvSpPr txBox="1"/>
          <p:nvPr/>
        </p:nvSpPr>
        <p:spPr>
          <a:xfrm>
            <a:off x="318782" y="2048891"/>
            <a:ext cx="5561901" cy="3970318"/>
          </a:xfrm>
          <a:prstGeom prst="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Unlike the </a:t>
            </a:r>
            <a:r>
              <a:rPr lang="en-US" sz="2800" b="1" dirty="0"/>
              <a:t>PCA</a:t>
            </a:r>
            <a:r>
              <a:rPr lang="en-US" sz="2800" dirty="0"/>
              <a:t> now we can use activation functions to achieve non-linearity.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It has been shown that an AE without activation functions achieves the </a:t>
            </a:r>
            <a:r>
              <a:rPr lang="en-US" sz="2800" b="1" dirty="0"/>
              <a:t>PCA</a:t>
            </a:r>
            <a:r>
              <a:rPr lang="en-US" sz="2800" dirty="0"/>
              <a:t> capacity. (later)</a:t>
            </a:r>
          </a:p>
          <a:p>
            <a:endParaRPr lang="he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AB3C71-268B-465A-B22B-0E3AB851585D}"/>
                  </a:ext>
                </a:extLst>
              </p:cNvPr>
              <p:cNvSpPr txBox="1"/>
              <p:nvPr/>
            </p:nvSpPr>
            <p:spPr>
              <a:xfrm>
                <a:off x="8246378" y="2048891"/>
                <a:ext cx="43622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32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AB3C71-268B-465A-B22B-0E3AB851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378" y="2048891"/>
                <a:ext cx="436228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814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CCC80E-E8FE-964E-89A7-5AE0FDF807B1}"/>
              </a:ext>
            </a:extLst>
          </p:cNvPr>
          <p:cNvSpPr/>
          <p:nvPr/>
        </p:nvSpPr>
        <p:spPr>
          <a:xfrm>
            <a:off x="4963887" y="1593833"/>
            <a:ext cx="1360713" cy="488792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pyramids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724" y="3953920"/>
            <a:ext cx="1004279" cy="1500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8139" y="2726388"/>
            <a:ext cx="553448" cy="826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385" y="1938835"/>
            <a:ext cx="258956" cy="386885"/>
          </a:xfrm>
          <a:prstGeom prst="rect">
            <a:avLst/>
          </a:prstGeom>
        </p:spPr>
      </p:pic>
      <p:sp>
        <p:nvSpPr>
          <p:cNvPr id="8" name="Trapezoid 7"/>
          <p:cNvSpPr/>
          <p:nvPr/>
        </p:nvSpPr>
        <p:spPr>
          <a:xfrm rot="5400000">
            <a:off x="5332641" y="1801624"/>
            <a:ext cx="600075" cy="66130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rapezoid 8"/>
          <p:cNvSpPr/>
          <p:nvPr/>
        </p:nvSpPr>
        <p:spPr>
          <a:xfrm rot="5400000">
            <a:off x="5344887" y="2809167"/>
            <a:ext cx="600075" cy="661307"/>
          </a:xfrm>
          <a:prstGeom prst="trapezoi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rapezoid 9"/>
          <p:cNvSpPr/>
          <p:nvPr/>
        </p:nvSpPr>
        <p:spPr>
          <a:xfrm rot="5400000">
            <a:off x="5338763" y="4373476"/>
            <a:ext cx="600075" cy="661307"/>
          </a:xfrm>
          <a:prstGeom prst="trapezoid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Arrow Connector 11"/>
          <p:cNvCxnSpPr>
            <a:stCxn id="7" idx="3"/>
            <a:endCxn id="8" idx="2"/>
          </p:cNvCxnSpPr>
          <p:nvPr/>
        </p:nvCxnSpPr>
        <p:spPr>
          <a:xfrm>
            <a:off x="3394340" y="2132276"/>
            <a:ext cx="19076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9" idx="2"/>
          </p:cNvCxnSpPr>
          <p:nvPr/>
        </p:nvCxnSpPr>
        <p:spPr>
          <a:xfrm>
            <a:off x="3541586" y="3139820"/>
            <a:ext cx="17726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3"/>
            <a:endCxn id="10" idx="2"/>
          </p:cNvCxnSpPr>
          <p:nvPr/>
        </p:nvCxnSpPr>
        <p:spPr>
          <a:xfrm>
            <a:off x="3767002" y="4704128"/>
            <a:ext cx="15411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041015" y="1938834"/>
            <a:ext cx="269422" cy="386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/>
          <p:cNvSpPr/>
          <p:nvPr/>
        </p:nvSpPr>
        <p:spPr>
          <a:xfrm>
            <a:off x="6887935" y="2726387"/>
            <a:ext cx="575583" cy="8268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/>
          <p:cNvSpPr/>
          <p:nvPr/>
        </p:nvSpPr>
        <p:spPr>
          <a:xfrm>
            <a:off x="6679745" y="3953920"/>
            <a:ext cx="991962" cy="150041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4" name="Straight Arrow Connector 23"/>
          <p:cNvCxnSpPr>
            <a:stCxn id="8" idx="0"/>
            <a:endCxn id="20" idx="1"/>
          </p:cNvCxnSpPr>
          <p:nvPr/>
        </p:nvCxnSpPr>
        <p:spPr>
          <a:xfrm flipV="1">
            <a:off x="5963331" y="2132277"/>
            <a:ext cx="10776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0"/>
            <a:endCxn id="21" idx="1"/>
          </p:cNvCxnSpPr>
          <p:nvPr/>
        </p:nvCxnSpPr>
        <p:spPr>
          <a:xfrm flipV="1">
            <a:off x="5975578" y="3139820"/>
            <a:ext cx="91235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0"/>
            <a:endCxn id="22" idx="1"/>
          </p:cNvCxnSpPr>
          <p:nvPr/>
        </p:nvCxnSpPr>
        <p:spPr>
          <a:xfrm>
            <a:off x="5969453" y="4704128"/>
            <a:ext cx="7102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808716" y="2470484"/>
            <a:ext cx="991962" cy="150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Rectangle 34"/>
          <p:cNvSpPr/>
          <p:nvPr/>
        </p:nvSpPr>
        <p:spPr>
          <a:xfrm>
            <a:off x="8923016" y="2584784"/>
            <a:ext cx="991962" cy="15004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/>
          <p:cNvSpPr/>
          <p:nvPr/>
        </p:nvSpPr>
        <p:spPr>
          <a:xfrm>
            <a:off x="9037316" y="2699084"/>
            <a:ext cx="991962" cy="150041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Arrow Connector 37"/>
          <p:cNvCxnSpPr>
            <a:stCxn id="22" idx="3"/>
            <a:endCxn id="36" idx="1"/>
          </p:cNvCxnSpPr>
          <p:nvPr/>
        </p:nvCxnSpPr>
        <p:spPr>
          <a:xfrm flipV="1">
            <a:off x="7671708" y="3449293"/>
            <a:ext cx="1365608" cy="1254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1" idx="3"/>
            <a:endCxn id="35" idx="1"/>
          </p:cNvCxnSpPr>
          <p:nvPr/>
        </p:nvCxnSpPr>
        <p:spPr>
          <a:xfrm>
            <a:off x="7463518" y="3139820"/>
            <a:ext cx="1459499" cy="1951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3"/>
            <a:endCxn id="34" idx="1"/>
          </p:cNvCxnSpPr>
          <p:nvPr/>
        </p:nvCxnSpPr>
        <p:spPr>
          <a:xfrm>
            <a:off x="7310438" y="2132276"/>
            <a:ext cx="1498279" cy="1088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511415" y="6481760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Learning Hierarchical Features for Scene Labeling. Clement </a:t>
            </a:r>
            <a:r>
              <a:rPr lang="en-US" sz="1350" dirty="0" err="1"/>
              <a:t>Farabet</a:t>
            </a:r>
            <a:r>
              <a:rPr lang="en-US" sz="1350" dirty="0"/>
              <a:t>, Camille </a:t>
            </a:r>
            <a:r>
              <a:rPr lang="en-US" sz="1350" dirty="0" err="1"/>
              <a:t>Couprie</a:t>
            </a:r>
            <a:r>
              <a:rPr lang="en-US" sz="1350" dirty="0"/>
              <a:t>, Laurent </a:t>
            </a:r>
            <a:r>
              <a:rPr lang="en-US" sz="1350" dirty="0" err="1"/>
              <a:t>Najman</a:t>
            </a:r>
            <a:r>
              <a:rPr lang="en-US" sz="1350" dirty="0"/>
              <a:t>, Yann </a:t>
            </a:r>
            <a:r>
              <a:rPr lang="en-US" sz="1350" dirty="0" err="1"/>
              <a:t>LeCun</a:t>
            </a:r>
            <a:r>
              <a:rPr lang="en-US" sz="1350" dirty="0"/>
              <a:t>. In </a:t>
            </a:r>
            <a:r>
              <a:rPr lang="en-US" sz="1350" i="1" dirty="0"/>
              <a:t>TPAMI, </a:t>
            </a:r>
            <a:r>
              <a:rPr lang="en-US" sz="1350" dirty="0"/>
              <a:t>2013.</a:t>
            </a:r>
          </a:p>
        </p:txBody>
      </p:sp>
      <p:sp>
        <p:nvSpPr>
          <p:cNvPr id="46" name="Left Arrow 45"/>
          <p:cNvSpPr/>
          <p:nvPr/>
        </p:nvSpPr>
        <p:spPr>
          <a:xfrm rot="16200000">
            <a:off x="712635" y="2924047"/>
            <a:ext cx="2792186" cy="1194624"/>
          </a:xfrm>
          <a:prstGeom prst="leftArrow">
            <a:avLst/>
          </a:prstGeom>
          <a:gradFill>
            <a:gsLst>
              <a:gs pos="0">
                <a:srgbClr val="C00000"/>
              </a:gs>
              <a:gs pos="100000">
                <a:srgbClr val="0070C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Higher resolution</a:t>
            </a:r>
            <a:br>
              <a:rPr lang="en-US" sz="1350"/>
            </a:br>
            <a:r>
              <a:rPr lang="en-US" sz="1350"/>
              <a:t>Less context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333C43-25F5-3249-90B8-A07345B2E232}"/>
              </a:ext>
            </a:extLst>
          </p:cNvPr>
          <p:cNvSpPr txBox="1"/>
          <p:nvPr/>
        </p:nvSpPr>
        <p:spPr>
          <a:xfrm>
            <a:off x="4963886" y="4927808"/>
            <a:ext cx="1338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networks that maintain resolution</a:t>
            </a:r>
          </a:p>
        </p:txBody>
      </p:sp>
    </p:spTree>
    <p:extLst>
      <p:ext uri="{BB962C8B-B14F-4D97-AF65-F5344CB8AC3E}">
        <p14:creationId xmlns:p14="http://schemas.microsoft.com/office/powerpoint/2010/main" val="1245758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FCN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90688"/>
            <a:ext cx="8931965" cy="455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3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- </a:t>
            </a:r>
            <a:r>
              <a:rPr lang="en-US" dirty="0" err="1"/>
              <a:t>segnet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24" y="3033622"/>
            <a:ext cx="9844873" cy="3209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6D427-6DD5-4EEF-A765-885654364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372" y="878341"/>
            <a:ext cx="22288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36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U-net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793" y="1590675"/>
            <a:ext cx="6786414" cy="47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5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F25D2-ECD9-4F0F-8E84-A65B2861A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PSPNet</a:t>
            </a:r>
            <a:r>
              <a:rPr lang="en-US" dirty="0"/>
              <a:t> (Pyramid scene parsing)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C5BEA-3426-49C2-92DB-DC81B40FC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1650"/>
            <a:ext cx="12192000" cy="34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46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E0E5-B948-496D-8004-BDE3FB9D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Deeplab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C7920-CCB5-4786-9CA8-DF3BFA39D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366"/>
            <a:ext cx="12192000" cy="398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11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00990D-C157-4481-B58C-16EC5B4B4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357187"/>
            <a:ext cx="102393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6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53" y="1690688"/>
            <a:ext cx="7371293" cy="44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66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3FBCD-8062-4118-B796-FF80DEE42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93" y="601994"/>
            <a:ext cx="9720072" cy="1499616"/>
          </a:xfrm>
        </p:spPr>
        <p:txBody>
          <a:bodyPr/>
          <a:lstStyle/>
          <a:p>
            <a:r>
              <a:rPr lang="en-US" dirty="0"/>
              <a:t>Uses	</a:t>
            </a:r>
            <a:endParaRPr lang="he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D26EB7-696B-4D15-9DA1-ED667F5AE31E}"/>
              </a:ext>
            </a:extLst>
          </p:cNvPr>
          <p:cNvSpPr txBox="1"/>
          <p:nvPr/>
        </p:nvSpPr>
        <p:spPr>
          <a:xfrm>
            <a:off x="476493" y="2039066"/>
            <a:ext cx="7912497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The autoencoder idea was a part of NN history for decades (</a:t>
            </a:r>
            <a:r>
              <a:rPr lang="en-US" sz="2800" dirty="0" err="1"/>
              <a:t>LeCun</a:t>
            </a:r>
            <a:r>
              <a:rPr lang="en-US" sz="2800" dirty="0"/>
              <a:t> et al, 1987).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Traditionally an autoencoder is used for dimensionality reduction and feature learning.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Representation learning</a:t>
            </a:r>
          </a:p>
        </p:txBody>
      </p:sp>
    </p:spTree>
    <p:extLst>
      <p:ext uri="{BB962C8B-B14F-4D97-AF65-F5344CB8AC3E}">
        <p14:creationId xmlns:p14="http://schemas.microsoft.com/office/powerpoint/2010/main" val="7975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8A00-114B-4627-AA22-06A35420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02" y="23192"/>
            <a:ext cx="9720072" cy="1499616"/>
          </a:xfrm>
        </p:spPr>
        <p:txBody>
          <a:bodyPr/>
          <a:lstStyle/>
          <a:p>
            <a:r>
              <a:rPr lang="en-US" dirty="0"/>
              <a:t>Simple Idea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60A135-8B99-481A-A6D0-3D007AD14698}"/>
                  </a:ext>
                </a:extLst>
              </p:cNvPr>
              <p:cNvSpPr txBox="1"/>
              <p:nvPr/>
            </p:nvSpPr>
            <p:spPr>
              <a:xfrm>
                <a:off x="163188" y="1215768"/>
                <a:ext cx="6763284" cy="604915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US" sz="2400" dirty="0"/>
                  <a:t>Given data </a:t>
                </a:r>
                <a14:m>
                  <m:oMath xmlns:m="http://schemas.openxmlformats.org/officeDocument/2006/math">
                    <m:r>
                      <a:rPr lang="he-IL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he-IL" sz="2400" dirty="0"/>
                  <a:t> </a:t>
                </a:r>
                <a:r>
                  <a:rPr lang="en-US" sz="2400" dirty="0"/>
                  <a:t>(no labels) we would like to learn the functions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(encoder)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(decoder) where: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		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							and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40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		s.t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	where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is an </a:t>
                </a:r>
                <a:r>
                  <a:rPr lang="en-US" sz="2400" b="1" dirty="0"/>
                  <a:t>approximation </a:t>
                </a:r>
                <a:r>
                  <a:rPr lang="en-US" sz="2400" dirty="0"/>
                  <a:t>of the identity   	function.</a:t>
                </a:r>
              </a:p>
              <a:p>
                <a:r>
                  <a:rPr lang="en-US" sz="2400" dirty="0"/>
                  <a:t>		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60A135-8B99-481A-A6D0-3D007AD14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88" y="1215768"/>
                <a:ext cx="6763284" cy="6049156"/>
              </a:xfrm>
              <a:prstGeom prst="rect">
                <a:avLst/>
              </a:prstGeom>
              <a:blipFill>
                <a:blip r:embed="rId2"/>
                <a:stretch>
                  <a:fillRect l="-1443" t="-906" r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666D4B-E51F-4E88-A1D3-913E30CDE019}"/>
                  </a:ext>
                </a:extLst>
              </p:cNvPr>
              <p:cNvSpPr txBox="1"/>
              <p:nvPr/>
            </p:nvSpPr>
            <p:spPr>
              <a:xfrm>
                <a:off x="7787613" y="3885220"/>
                <a:ext cx="3365451" cy="193899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txBody>
              <a:bodyPr wrap="square" rtlCol="1">
                <a:spAutoFit/>
              </a:bodyPr>
              <a:lstStyle/>
              <a:p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is some </a:t>
                </a:r>
                <a:r>
                  <a:rPr lang="en-US" sz="2400" b="1" dirty="0"/>
                  <a:t>latent</a:t>
                </a:r>
                <a:r>
                  <a:rPr lang="en-US" sz="2400" dirty="0"/>
                  <a:t> representation or </a:t>
                </a:r>
                <a:r>
                  <a:rPr lang="en-US" sz="2400" b="1" dirty="0"/>
                  <a:t>code</a:t>
                </a:r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is a non-linearity such as the sigmoid)</a:t>
                </a:r>
              </a:p>
              <a:p>
                <a:endParaRPr lang="he-IL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666D4B-E51F-4E88-A1D3-913E30CDE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613" y="3885220"/>
                <a:ext cx="3365451" cy="1938992"/>
              </a:xfrm>
              <a:prstGeom prst="rect">
                <a:avLst/>
              </a:prstGeom>
              <a:blipFill>
                <a:blip r:embed="rId3"/>
                <a:stretch>
                  <a:fillRect l="-2147" t="-1543"/>
                </a:stretch>
              </a:blipFill>
              <a:ln w="38100">
                <a:solidFill>
                  <a:srgbClr val="FF0000"/>
                </a:solidFill>
                <a:prstDash val="sysDot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B8FE9F3-DB90-4852-9C56-6379CB867C30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6152751" y="3219854"/>
            <a:ext cx="2071756" cy="1197967"/>
          </a:xfrm>
          <a:prstGeom prst="curvedConnector2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D4740E-74D7-4F48-A302-289B8CC50CAA}"/>
              </a:ext>
            </a:extLst>
          </p:cNvPr>
          <p:cNvGrpSpPr/>
          <p:nvPr/>
        </p:nvGrpSpPr>
        <p:grpSpPr>
          <a:xfrm>
            <a:off x="6876142" y="426061"/>
            <a:ext cx="5152273" cy="2791941"/>
            <a:chOff x="7039727" y="1393644"/>
            <a:chExt cx="5152273" cy="27919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9319A70-F666-48A3-9A76-CAA0B89A88DE}"/>
                    </a:ext>
                  </a:extLst>
                </p:cNvPr>
                <p:cNvSpPr txBox="1"/>
                <p:nvPr/>
              </p:nvSpPr>
              <p:spPr>
                <a:xfrm>
                  <a:off x="11778875" y="2512616"/>
                  <a:ext cx="41312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he-IL" sz="3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he-IL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he-IL" sz="3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9319A70-F666-48A3-9A76-CAA0B89A8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78875" y="2512616"/>
                  <a:ext cx="41312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B180C87-C561-4B2A-AA65-ABDD6F3F233A}"/>
                </a:ext>
              </a:extLst>
            </p:cNvPr>
            <p:cNvGrpSpPr/>
            <p:nvPr/>
          </p:nvGrpSpPr>
          <p:grpSpPr>
            <a:xfrm>
              <a:off x="7039727" y="1393644"/>
              <a:ext cx="4739148" cy="2791941"/>
              <a:chOff x="7039727" y="1390247"/>
              <a:chExt cx="4739148" cy="2791941"/>
            </a:xfrm>
          </p:grpSpPr>
          <p:sp>
            <p:nvSpPr>
              <p:cNvPr id="3" name="Trapezoid 2">
                <a:extLst>
                  <a:ext uri="{FF2B5EF4-FFF2-40B4-BE49-F238E27FC236}">
                    <a16:creationId xmlns:a16="http://schemas.microsoft.com/office/drawing/2014/main" id="{A159C6FD-31D1-4249-AA74-A073173179FE}"/>
                  </a:ext>
                </a:extLst>
              </p:cNvPr>
              <p:cNvSpPr/>
              <p:nvPr/>
            </p:nvSpPr>
            <p:spPr>
              <a:xfrm rot="5400000">
                <a:off x="7266883" y="2157840"/>
                <a:ext cx="2785145" cy="1249960"/>
              </a:xfrm>
              <a:prstGeom prst="trapezoid">
                <a:avLst>
                  <a:gd name="adj" fmla="val 63255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8485257-E1CF-4A5F-88C2-D75ADCBF867D}"/>
                      </a:ext>
                    </a:extLst>
                  </p:cNvPr>
                  <p:cNvSpPr txBox="1"/>
                  <p:nvPr/>
                </p:nvSpPr>
                <p:spPr>
                  <a:xfrm>
                    <a:off x="8138625" y="2468232"/>
                    <a:ext cx="1002526" cy="5847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he-IL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he-IL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e-IL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he-IL" sz="3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8485257-E1CF-4A5F-88C2-D75ADCBF86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8625" y="2468232"/>
                    <a:ext cx="1002526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AF015B25-6C08-49EC-AFDF-B189EF5A4225}"/>
                  </a:ext>
                </a:extLst>
              </p:cNvPr>
              <p:cNvSpPr/>
              <p:nvPr/>
            </p:nvSpPr>
            <p:spPr>
              <a:xfrm rot="16200000">
                <a:off x="9486523" y="2164636"/>
                <a:ext cx="2785145" cy="1249960"/>
              </a:xfrm>
              <a:prstGeom prst="trapezoid">
                <a:avLst>
                  <a:gd name="adj" fmla="val 63255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BE6CC56-CC6F-48CE-93DD-51F9A292C0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393224" y="2475028"/>
                    <a:ext cx="941283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he-IL" sz="32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he-IL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he-IL" sz="3200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BE6CC56-CC6F-48CE-93DD-51F9A292C0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93224" y="2475028"/>
                    <a:ext cx="941283" cy="4924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A845A013-80FF-4716-B900-74337A0289CF}"/>
                      </a:ext>
                    </a:extLst>
                  </p:cNvPr>
                  <p:cNvSpPr/>
                  <p:nvPr/>
                </p:nvSpPr>
                <p:spPr>
                  <a:xfrm>
                    <a:off x="7039727" y="2428878"/>
                    <a:ext cx="644215" cy="70788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he-IL" sz="4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he-IL" sz="400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A845A013-80FF-4716-B900-74337A0289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9727" y="2428878"/>
                    <a:ext cx="644215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246B705-2B70-4F15-8684-0177AD21A535}"/>
                  </a:ext>
                </a:extLst>
              </p:cNvPr>
              <p:cNvCxnSpPr>
                <a:cxnSpLocks/>
                <a:stCxn id="9" idx="3"/>
                <a:endCxn id="3" idx="2"/>
              </p:cNvCxnSpPr>
              <p:nvPr/>
            </p:nvCxnSpPr>
            <p:spPr>
              <a:xfrm>
                <a:off x="7683942" y="2782821"/>
                <a:ext cx="350534" cy="0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1253E01-703D-45FE-A2DE-314E22C861D7}"/>
                  </a:ext>
                </a:extLst>
              </p:cNvPr>
              <p:cNvCxnSpPr>
                <a:cxnSpLocks/>
                <a:stCxn id="3" idx="0"/>
              </p:cNvCxnSpPr>
              <p:nvPr/>
            </p:nvCxnSpPr>
            <p:spPr>
              <a:xfrm>
                <a:off x="9284436" y="2782821"/>
                <a:ext cx="298602" cy="6795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CBCB384-205B-4031-9B86-624A87F4D025}"/>
                  </a:ext>
                </a:extLst>
              </p:cNvPr>
              <p:cNvCxnSpPr>
                <a:cxnSpLocks/>
                <a:endCxn id="7" idx="0"/>
              </p:cNvCxnSpPr>
              <p:nvPr/>
            </p:nvCxnSpPr>
            <p:spPr>
              <a:xfrm>
                <a:off x="9955512" y="2789616"/>
                <a:ext cx="298604" cy="0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D3579CE-FC3A-4F19-A0B6-712EFF818676}"/>
                  </a:ext>
                </a:extLst>
              </p:cNvPr>
              <p:cNvCxnSpPr>
                <a:cxnSpLocks/>
                <a:stCxn id="7" idx="2"/>
                <a:endCxn id="11" idx="1"/>
              </p:cNvCxnSpPr>
              <p:nvPr/>
            </p:nvCxnSpPr>
            <p:spPr>
              <a:xfrm flipV="1">
                <a:off x="11504076" y="2789615"/>
                <a:ext cx="274799" cy="1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58C7E72-6A6F-41C3-B1F4-A8FF047299D1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6062870" y="4854716"/>
            <a:ext cx="1781488" cy="1598109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24A285-7068-493B-9DF1-14179B9CBA4E}"/>
                  </a:ext>
                </a:extLst>
              </p:cNvPr>
              <p:cNvSpPr txBox="1"/>
              <p:nvPr/>
            </p:nvSpPr>
            <p:spPr>
              <a:xfrm>
                <a:off x="7844358" y="6191215"/>
                <a:ext cx="3613904" cy="5232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txBody>
              <a:bodyPr wrap="square" rtlCol="1">
                <a:spAutoFit/>
              </a:bodyPr>
              <a:lstStyle/>
              <a:p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’s reconstruction)</a:t>
                </a:r>
                <a:endParaRPr lang="he-IL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24A285-7068-493B-9DF1-14179B9CB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358" y="6191215"/>
                <a:ext cx="3613904" cy="523220"/>
              </a:xfrm>
              <a:prstGeom prst="rect">
                <a:avLst/>
              </a:prstGeom>
              <a:blipFill>
                <a:blip r:embed="rId9"/>
                <a:stretch>
                  <a:fillRect l="-3005" t="-12088" b="-24176"/>
                </a:stretch>
              </a:blipFill>
              <a:ln w="38100">
                <a:solidFill>
                  <a:srgbClr val="FF0000"/>
                </a:solidFill>
                <a:prstDash val="sysDot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923BEE-44A0-4476-87C0-CB5172138B77}"/>
                  </a:ext>
                </a:extLst>
              </p:cNvPr>
              <p:cNvSpPr txBox="1"/>
              <p:nvPr/>
            </p:nvSpPr>
            <p:spPr>
              <a:xfrm>
                <a:off x="9387046" y="1534823"/>
                <a:ext cx="43622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36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he-IL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923BEE-44A0-4476-87C0-CB5172138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046" y="1534823"/>
                <a:ext cx="436228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899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7955-58D2-4A69-AD06-5524EEAF1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AE	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6D0CD4-C6FE-4E79-8ACE-88663764300E}"/>
                  </a:ext>
                </a:extLst>
              </p:cNvPr>
              <p:cNvSpPr txBox="1"/>
              <p:nvPr/>
            </p:nvSpPr>
            <p:spPr>
              <a:xfrm>
                <a:off x="315985" y="1416469"/>
                <a:ext cx="11560029" cy="501586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800" dirty="0"/>
                  <a:t>Using </a:t>
                </a:r>
                <a:r>
                  <a:rPr lang="en-US" sz="2800" b="1" dirty="0"/>
                  <a:t>Gradient</a:t>
                </a:r>
                <a:r>
                  <a:rPr lang="en-US" sz="2800" dirty="0"/>
                  <a:t> </a:t>
                </a:r>
                <a:r>
                  <a:rPr lang="en-US" sz="2800" b="1" dirty="0"/>
                  <a:t>Descent</a:t>
                </a:r>
                <a:r>
                  <a:rPr lang="en-US" sz="2800" dirty="0"/>
                  <a:t> we can simply train the model as any other FC NN with:</a:t>
                </a:r>
              </a:p>
              <a:p>
                <a:endParaRPr lang="en-US" sz="2800" dirty="0"/>
              </a:p>
              <a:p>
                <a:pPr marL="285750" indent="-285750">
                  <a:buFontTx/>
                  <a:buChar char="-"/>
                </a:pPr>
                <a:r>
                  <a:rPr lang="en-US" sz="2800" dirty="0"/>
                  <a:t>Traditionally with</a:t>
                </a:r>
                <a:r>
                  <a:rPr lang="en-US" sz="2800" i="1" dirty="0"/>
                  <a:t> </a:t>
                </a:r>
                <a:r>
                  <a:rPr lang="en-US" sz="2800" i="1" u="sng" dirty="0"/>
                  <a:t>squared error </a:t>
                </a:r>
                <a:r>
                  <a:rPr lang="en-US" sz="2800" u="sng" dirty="0"/>
                  <a:t>loss</a:t>
                </a:r>
                <a:r>
                  <a:rPr lang="en-US" sz="2800" dirty="0"/>
                  <a:t> function</a:t>
                </a:r>
              </a:p>
              <a:p>
                <a:pPr marL="285750" indent="-285750">
                  <a:buFontTx/>
                  <a:buChar char="-"/>
                </a:pPr>
                <a:endParaRPr lang="en-US" sz="2800" dirty="0"/>
              </a:p>
              <a:p>
                <a:pPr lvl="2"/>
                <a:r>
                  <a:rPr lang="en-US" sz="2800" dirty="0"/>
                  <a:t>						 </a:t>
                </a:r>
                <a14:m>
                  <m:oMath xmlns:m="http://schemas.openxmlformats.org/officeDocument/2006/math">
                    <m:r>
                      <a:rPr lang="he-IL" sz="2800" i="1" dirty="0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he-IL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e-IL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he-IL" sz="2800" i="0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he-IL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he-IL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he-IL" sz="2800" i="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he-IL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he-IL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e-IL" sz="2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he-IL" sz="28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he-IL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he-IL" sz="2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he-IL" sz="28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he-IL" sz="2800" dirty="0"/>
                  <a:t> </a:t>
                </a:r>
                <a:r>
                  <a:rPr lang="en-US" sz="2800" dirty="0"/>
                  <a:t> </a:t>
                </a:r>
              </a:p>
              <a:p>
                <a:pPr lvl="2"/>
                <a:endParaRPr lang="en-US" sz="2800" dirty="0"/>
              </a:p>
              <a:p>
                <a:pPr marL="285750" indent="-285750">
                  <a:buFontTx/>
                  <a:buChar char="-"/>
                </a:pPr>
                <a:r>
                  <a:rPr lang="en-US" sz="2800" dirty="0"/>
                  <a:t>If our input is interpreted as bit vectors or vectors of bit probabilities the </a:t>
                </a:r>
              </a:p>
              <a:p>
                <a:r>
                  <a:rPr lang="en-US" sz="2800" i="1" dirty="0"/>
                  <a:t>   </a:t>
                </a:r>
                <a:r>
                  <a:rPr lang="en-US" sz="2800" i="1" u="sng" dirty="0"/>
                  <a:t>cross entropy</a:t>
                </a:r>
                <a:r>
                  <a:rPr lang="en-US" sz="2800" i="1" dirty="0"/>
                  <a:t> </a:t>
                </a:r>
                <a:r>
                  <a:rPr lang="en-US" sz="2800" dirty="0"/>
                  <a:t>can be used</a:t>
                </a: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0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800" i="0" dirty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6D0CD4-C6FE-4E79-8ACE-886637643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85" y="1416469"/>
                <a:ext cx="11560029" cy="5015860"/>
              </a:xfrm>
              <a:prstGeom prst="rect">
                <a:avLst/>
              </a:prstGeom>
              <a:blipFill>
                <a:blip r:embed="rId2"/>
                <a:stretch>
                  <a:fillRect l="-1108" t="-1094" b="-6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645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46" y="1162878"/>
            <a:ext cx="11534407" cy="39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1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05F3-FCE3-4570-AEC4-D489A37A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Undercomplete AE VS overcomplete AE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C99108-C400-432C-A703-295A82AE0908}"/>
              </a:ext>
            </a:extLst>
          </p:cNvPr>
          <p:cNvGrpSpPr/>
          <p:nvPr/>
        </p:nvGrpSpPr>
        <p:grpSpPr>
          <a:xfrm>
            <a:off x="1024128" y="2718033"/>
            <a:ext cx="3778763" cy="3691844"/>
            <a:chOff x="7708853" y="2007954"/>
            <a:chExt cx="4043713" cy="405405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E04873E-3FFD-47BE-AFC4-9E12E17F391A}"/>
                </a:ext>
              </a:extLst>
            </p:cNvPr>
            <p:cNvSpPr/>
            <p:nvPr/>
          </p:nvSpPr>
          <p:spPr>
            <a:xfrm>
              <a:off x="7724107" y="2007954"/>
              <a:ext cx="4028459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668B43F-FECF-40BB-8A9E-E11FF5C4D67E}"/>
                </a:ext>
              </a:extLst>
            </p:cNvPr>
            <p:cNvSpPr/>
            <p:nvPr/>
          </p:nvSpPr>
          <p:spPr>
            <a:xfrm>
              <a:off x="8597711" y="2173511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BD5766-8558-4C37-B49E-2CE78789D821}"/>
                </a:ext>
              </a:extLst>
            </p:cNvPr>
            <p:cNvSpPr/>
            <p:nvPr/>
          </p:nvSpPr>
          <p:spPr>
            <a:xfrm>
              <a:off x="9189726" y="2173511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44CAE1B-56D1-4114-A5FC-690C976666A8}"/>
                </a:ext>
              </a:extLst>
            </p:cNvPr>
            <p:cNvSpPr/>
            <p:nvPr/>
          </p:nvSpPr>
          <p:spPr>
            <a:xfrm>
              <a:off x="9776855" y="217351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E0B2511-702A-4AB2-9996-F1B087304353}"/>
                </a:ext>
              </a:extLst>
            </p:cNvPr>
            <p:cNvSpPr/>
            <p:nvPr/>
          </p:nvSpPr>
          <p:spPr>
            <a:xfrm>
              <a:off x="10368870" y="217351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6DBC9B3-D4E8-4DA3-9E8F-5FC60DD27C08}"/>
                </a:ext>
              </a:extLst>
            </p:cNvPr>
            <p:cNvSpPr/>
            <p:nvPr/>
          </p:nvSpPr>
          <p:spPr>
            <a:xfrm>
              <a:off x="10960885" y="217351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DD234A-6011-4552-8BFC-613EAB41F163}"/>
                </a:ext>
              </a:extLst>
            </p:cNvPr>
            <p:cNvSpPr/>
            <p:nvPr/>
          </p:nvSpPr>
          <p:spPr>
            <a:xfrm>
              <a:off x="8010582" y="2173511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4AB2792-C07A-47C5-A7CA-D1460D1460A3}"/>
                </a:ext>
              </a:extLst>
            </p:cNvPr>
            <p:cNvSpPr/>
            <p:nvPr/>
          </p:nvSpPr>
          <p:spPr>
            <a:xfrm>
              <a:off x="7708853" y="5342164"/>
              <a:ext cx="4043713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434BC2F-42F1-4169-9461-EF0E2BCCC240}"/>
                </a:ext>
              </a:extLst>
            </p:cNvPr>
            <p:cNvSpPr/>
            <p:nvPr/>
          </p:nvSpPr>
          <p:spPr>
            <a:xfrm>
              <a:off x="8611157" y="5507721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F32A8B-C2D6-477D-AD26-FB6EA46679E3}"/>
                </a:ext>
              </a:extLst>
            </p:cNvPr>
            <p:cNvSpPr/>
            <p:nvPr/>
          </p:nvSpPr>
          <p:spPr>
            <a:xfrm>
              <a:off x="9203172" y="5507721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BD06603-275C-419F-8D37-065A9F0CA0E7}"/>
                </a:ext>
              </a:extLst>
            </p:cNvPr>
            <p:cNvSpPr/>
            <p:nvPr/>
          </p:nvSpPr>
          <p:spPr>
            <a:xfrm>
              <a:off x="9790301" y="550772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ADDC316-4E4D-4E11-930B-EB5DF3BA7D2E}"/>
                </a:ext>
              </a:extLst>
            </p:cNvPr>
            <p:cNvSpPr/>
            <p:nvPr/>
          </p:nvSpPr>
          <p:spPr>
            <a:xfrm>
              <a:off x="10382316" y="550772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C280310-73C4-4838-96B3-A3A9256817CD}"/>
                </a:ext>
              </a:extLst>
            </p:cNvPr>
            <p:cNvSpPr/>
            <p:nvPr/>
          </p:nvSpPr>
          <p:spPr>
            <a:xfrm>
              <a:off x="10974331" y="550772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8366C20-AF91-47A1-89B6-7A4722E91721}"/>
                </a:ext>
              </a:extLst>
            </p:cNvPr>
            <p:cNvSpPr/>
            <p:nvPr/>
          </p:nvSpPr>
          <p:spPr>
            <a:xfrm>
              <a:off x="8024028" y="5507721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EDAFE3C-5118-46E1-B6BD-1625198BB851}"/>
                </a:ext>
              </a:extLst>
            </p:cNvPr>
            <p:cNvSpPr/>
            <p:nvPr/>
          </p:nvSpPr>
          <p:spPr>
            <a:xfrm>
              <a:off x="8597710" y="3615098"/>
              <a:ext cx="2210775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6F7C08B-C056-4760-AAE6-3C1320C533DE}"/>
                </a:ext>
              </a:extLst>
            </p:cNvPr>
            <p:cNvSpPr/>
            <p:nvPr/>
          </p:nvSpPr>
          <p:spPr>
            <a:xfrm>
              <a:off x="9494249" y="373901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F7A3DD4-690B-4FFA-9C6E-6414025AE21F}"/>
                </a:ext>
              </a:extLst>
            </p:cNvPr>
            <p:cNvSpPr/>
            <p:nvPr/>
          </p:nvSpPr>
          <p:spPr>
            <a:xfrm>
              <a:off x="10116840" y="374045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00EA09F-A791-4711-B5CF-6328AA838547}"/>
                </a:ext>
              </a:extLst>
            </p:cNvPr>
            <p:cNvSpPr/>
            <p:nvPr/>
          </p:nvSpPr>
          <p:spPr>
            <a:xfrm>
              <a:off x="8871658" y="374045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BFFD4253-15DD-4716-B739-7BC4422D4EBB}"/>
                </a:ext>
              </a:extLst>
            </p:cNvPr>
            <p:cNvSpPr/>
            <p:nvPr/>
          </p:nvSpPr>
          <p:spPr>
            <a:xfrm rot="16200000">
              <a:off x="9249770" y="4794154"/>
              <a:ext cx="928574" cy="111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90D1D521-6A52-448D-BB95-332B62645097}"/>
                </a:ext>
              </a:extLst>
            </p:cNvPr>
            <p:cNvSpPr/>
            <p:nvPr/>
          </p:nvSpPr>
          <p:spPr>
            <a:xfrm rot="16200000">
              <a:off x="9271030" y="3125983"/>
              <a:ext cx="852759" cy="111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8DD954F-0BDE-492E-AC1E-06A56DCE7028}"/>
              </a:ext>
            </a:extLst>
          </p:cNvPr>
          <p:cNvGrpSpPr/>
          <p:nvPr/>
        </p:nvGrpSpPr>
        <p:grpSpPr>
          <a:xfrm>
            <a:off x="6747958" y="2718033"/>
            <a:ext cx="4684863" cy="3631882"/>
            <a:chOff x="6617423" y="1717576"/>
            <a:chExt cx="5213090" cy="4054057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21EB70D-E3C1-4022-99FF-237F9D180D02}"/>
                </a:ext>
              </a:extLst>
            </p:cNvPr>
            <p:cNvSpPr/>
            <p:nvPr/>
          </p:nvSpPr>
          <p:spPr>
            <a:xfrm>
              <a:off x="7093415" y="1717576"/>
              <a:ext cx="4043713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1BE7C71-7358-44BD-A8E4-62D615D95A55}"/>
                </a:ext>
              </a:extLst>
            </p:cNvPr>
            <p:cNvSpPr/>
            <p:nvPr/>
          </p:nvSpPr>
          <p:spPr>
            <a:xfrm>
              <a:off x="7967019" y="188313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8F34843-B485-48C0-8FCF-A62771F4A3E9}"/>
                </a:ext>
              </a:extLst>
            </p:cNvPr>
            <p:cNvSpPr/>
            <p:nvPr/>
          </p:nvSpPr>
          <p:spPr>
            <a:xfrm>
              <a:off x="8559034" y="188313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DDF73D9-06BF-474E-92C4-CE63E7E54EE4}"/>
                </a:ext>
              </a:extLst>
            </p:cNvPr>
            <p:cNvSpPr/>
            <p:nvPr/>
          </p:nvSpPr>
          <p:spPr>
            <a:xfrm>
              <a:off x="9146163" y="1883134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555D2D-92B2-4E9F-B59A-FAD78FB23E81}"/>
                </a:ext>
              </a:extLst>
            </p:cNvPr>
            <p:cNvSpPr/>
            <p:nvPr/>
          </p:nvSpPr>
          <p:spPr>
            <a:xfrm>
              <a:off x="9738178" y="1883134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B6FC631-74AF-4606-9A34-6DD4347FE5CC}"/>
                </a:ext>
              </a:extLst>
            </p:cNvPr>
            <p:cNvSpPr/>
            <p:nvPr/>
          </p:nvSpPr>
          <p:spPr>
            <a:xfrm>
              <a:off x="10330193" y="1883134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DFD48CD-AD9D-4102-9EBF-1A48BC08BF93}"/>
                </a:ext>
              </a:extLst>
            </p:cNvPr>
            <p:cNvSpPr/>
            <p:nvPr/>
          </p:nvSpPr>
          <p:spPr>
            <a:xfrm>
              <a:off x="7379890" y="188313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36A3B20-E3F1-4091-931B-B7DD51F871F9}"/>
                </a:ext>
              </a:extLst>
            </p:cNvPr>
            <p:cNvSpPr/>
            <p:nvPr/>
          </p:nvSpPr>
          <p:spPr>
            <a:xfrm>
              <a:off x="7078161" y="5051786"/>
              <a:ext cx="4043713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062B18B-BAC1-428F-8A9D-1FDB02DE7B3E}"/>
                </a:ext>
              </a:extLst>
            </p:cNvPr>
            <p:cNvSpPr/>
            <p:nvPr/>
          </p:nvSpPr>
          <p:spPr>
            <a:xfrm>
              <a:off x="7980465" y="521734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999B978-9CE3-4E88-BA51-C45770C2A55C}"/>
                </a:ext>
              </a:extLst>
            </p:cNvPr>
            <p:cNvSpPr/>
            <p:nvPr/>
          </p:nvSpPr>
          <p:spPr>
            <a:xfrm>
              <a:off x="8572480" y="521734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0F5C197-D2E8-40D4-AFCE-F61AD39FCE8C}"/>
                </a:ext>
              </a:extLst>
            </p:cNvPr>
            <p:cNvSpPr/>
            <p:nvPr/>
          </p:nvSpPr>
          <p:spPr>
            <a:xfrm>
              <a:off x="9159609" y="5217344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F2C0B12-6ED3-424A-929B-F858C6FAB390}"/>
                </a:ext>
              </a:extLst>
            </p:cNvPr>
            <p:cNvSpPr/>
            <p:nvPr/>
          </p:nvSpPr>
          <p:spPr>
            <a:xfrm>
              <a:off x="9751624" y="5217344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054EAE8-45F3-4233-9DAA-1C9130F78247}"/>
                </a:ext>
              </a:extLst>
            </p:cNvPr>
            <p:cNvSpPr/>
            <p:nvPr/>
          </p:nvSpPr>
          <p:spPr>
            <a:xfrm>
              <a:off x="10343639" y="5217344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5CD2EA1-82F0-4904-897B-F65DA9DECAEA}"/>
                </a:ext>
              </a:extLst>
            </p:cNvPr>
            <p:cNvSpPr/>
            <p:nvPr/>
          </p:nvSpPr>
          <p:spPr>
            <a:xfrm>
              <a:off x="7393336" y="521734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310E333B-0506-4B7A-BF80-BDEDB2BF0D47}"/>
                </a:ext>
              </a:extLst>
            </p:cNvPr>
            <p:cNvSpPr/>
            <p:nvPr/>
          </p:nvSpPr>
          <p:spPr>
            <a:xfrm>
              <a:off x="6617423" y="3324720"/>
              <a:ext cx="5213090" cy="719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39CEDD4-8416-47FA-BAA4-D3448C148714}"/>
                </a:ext>
              </a:extLst>
            </p:cNvPr>
            <p:cNvSpPr/>
            <p:nvPr/>
          </p:nvSpPr>
          <p:spPr>
            <a:xfrm>
              <a:off x="8660403" y="3490277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69FF2B4-E130-4A4A-BE71-DD366F07A20F}"/>
                </a:ext>
              </a:extLst>
            </p:cNvPr>
            <p:cNvSpPr/>
            <p:nvPr/>
          </p:nvSpPr>
          <p:spPr>
            <a:xfrm>
              <a:off x="9252418" y="3490277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7633B14-E8EA-4775-82D5-0FEDE66C9FE2}"/>
                </a:ext>
              </a:extLst>
            </p:cNvPr>
            <p:cNvSpPr/>
            <p:nvPr/>
          </p:nvSpPr>
          <p:spPr>
            <a:xfrm>
              <a:off x="9839547" y="3490278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255B65F-D0D8-4723-93EE-26DE8BB6C551}"/>
                </a:ext>
              </a:extLst>
            </p:cNvPr>
            <p:cNvSpPr/>
            <p:nvPr/>
          </p:nvSpPr>
          <p:spPr>
            <a:xfrm>
              <a:off x="10431562" y="3490278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47C9275-2E72-47A3-8DC2-1117DC06E470}"/>
                </a:ext>
              </a:extLst>
            </p:cNvPr>
            <p:cNvSpPr/>
            <p:nvPr/>
          </p:nvSpPr>
          <p:spPr>
            <a:xfrm>
              <a:off x="11023577" y="3490278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77B64D7-4B01-4E46-8FDD-38C0310E54DD}"/>
                </a:ext>
              </a:extLst>
            </p:cNvPr>
            <p:cNvSpPr/>
            <p:nvPr/>
          </p:nvSpPr>
          <p:spPr>
            <a:xfrm>
              <a:off x="8073274" y="3490277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C53D793-5538-4EE0-9E32-06CE6171BBB3}"/>
                </a:ext>
              </a:extLst>
            </p:cNvPr>
            <p:cNvSpPr/>
            <p:nvPr/>
          </p:nvSpPr>
          <p:spPr>
            <a:xfrm>
              <a:off x="6889244" y="3490277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E53E882-C2C8-4312-8722-7E6687A871BD}"/>
                </a:ext>
              </a:extLst>
            </p:cNvPr>
            <p:cNvSpPr/>
            <p:nvPr/>
          </p:nvSpPr>
          <p:spPr>
            <a:xfrm>
              <a:off x="7481259" y="3477462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B7D4ECA1-844D-46AB-B138-F6721EC93B5B}"/>
                </a:ext>
              </a:extLst>
            </p:cNvPr>
            <p:cNvSpPr/>
            <p:nvPr/>
          </p:nvSpPr>
          <p:spPr>
            <a:xfrm rot="16200000">
              <a:off x="8619078" y="4503776"/>
              <a:ext cx="928574" cy="111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14DC10AD-B486-4C07-950D-9457C98D1439}"/>
                </a:ext>
              </a:extLst>
            </p:cNvPr>
            <p:cNvSpPr/>
            <p:nvPr/>
          </p:nvSpPr>
          <p:spPr>
            <a:xfrm rot="16200000">
              <a:off x="8640338" y="2835605"/>
              <a:ext cx="852759" cy="1119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7BE80BA-0C99-4567-8ABE-D5F1E0FFCDBD}"/>
              </a:ext>
            </a:extLst>
          </p:cNvPr>
          <p:cNvSpPr txBox="1"/>
          <p:nvPr/>
        </p:nvSpPr>
        <p:spPr>
          <a:xfrm>
            <a:off x="332508" y="1951570"/>
            <a:ext cx="764037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We distinguish between two types of AE structures: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77746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11248</TotalTime>
  <Words>1495</Words>
  <Application>Microsoft Office PowerPoint</Application>
  <PresentationFormat>Widescreen</PresentationFormat>
  <Paragraphs>350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Encoder-decoder model</vt:lpstr>
      <vt:lpstr>Deep CNN based image segmentation</vt:lpstr>
      <vt:lpstr>Traditional Autoencoder</vt:lpstr>
      <vt:lpstr>Traditional Autoencoder</vt:lpstr>
      <vt:lpstr>Uses </vt:lpstr>
      <vt:lpstr>Simple Idea</vt:lpstr>
      <vt:lpstr>Training the AE </vt:lpstr>
      <vt:lpstr>PowerPoint Presentation</vt:lpstr>
      <vt:lpstr>Undercomplete AE VS overcomplete AE</vt:lpstr>
      <vt:lpstr>Undercomplete AE</vt:lpstr>
      <vt:lpstr>Overcomplete AE</vt:lpstr>
      <vt:lpstr>Convolutional AE</vt:lpstr>
      <vt:lpstr>Convolutional AE</vt:lpstr>
      <vt:lpstr>AE vs PCA</vt:lpstr>
      <vt:lpstr>Differences between AE and PCA</vt:lpstr>
      <vt:lpstr>Regularization</vt:lpstr>
      <vt:lpstr>Sparsely Regulated Autoencoders </vt:lpstr>
      <vt:lpstr>PowerPoint Presentation</vt:lpstr>
      <vt:lpstr>Sparsely Regulated Autoencoders </vt:lpstr>
      <vt:lpstr>Sparsely Regulated Autoencoders </vt:lpstr>
      <vt:lpstr>Sparsely Regulated Autoencoders </vt:lpstr>
      <vt:lpstr>Sparsely Regulated Autoencoders </vt:lpstr>
      <vt:lpstr>Denoising Autoencoders</vt:lpstr>
      <vt:lpstr>Denoising Autoencoders</vt:lpstr>
      <vt:lpstr>Contractive autoencoders</vt:lpstr>
      <vt:lpstr>Contractive autoencoders</vt:lpstr>
      <vt:lpstr>Contractive autoencoders</vt:lpstr>
      <vt:lpstr>Stacked AE</vt:lpstr>
      <vt:lpstr>Stacked AE – train process</vt:lpstr>
      <vt:lpstr>Stacked AE – train process</vt:lpstr>
      <vt:lpstr>Stacked AE – train process</vt:lpstr>
      <vt:lpstr>Class encoder</vt:lpstr>
      <vt:lpstr>The Task</vt:lpstr>
      <vt:lpstr>Evaluation metric</vt:lpstr>
      <vt:lpstr>PowerPoint Presentation</vt:lpstr>
      <vt:lpstr>PowerPoint Presentation</vt:lpstr>
      <vt:lpstr>Things vs Stuff</vt:lpstr>
      <vt:lpstr>Semantic segmentation using convolutional networks</vt:lpstr>
      <vt:lpstr>The resolution issue</vt:lpstr>
      <vt:lpstr>Image pyramids</vt:lpstr>
      <vt:lpstr>Image segmentation FCN</vt:lpstr>
      <vt:lpstr>Image segmentation - segnet</vt:lpstr>
      <vt:lpstr>Image segmentation U-net</vt:lpstr>
      <vt:lpstr>PSPNet (Pyramid scene parsing)</vt:lpstr>
      <vt:lpstr>Deeplab</vt:lpstr>
      <vt:lpstr>PowerPoint Presentation</vt:lpstr>
      <vt:lpstr>Instance segmentation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segmentation</dc:title>
  <dc:creator>user</dc:creator>
  <cp:lastModifiedBy>Admin</cp:lastModifiedBy>
  <cp:revision>31</cp:revision>
  <dcterms:created xsi:type="dcterms:W3CDTF">2019-08-22T07:51:23Z</dcterms:created>
  <dcterms:modified xsi:type="dcterms:W3CDTF">2024-02-16T06:58:16Z</dcterms:modified>
</cp:coreProperties>
</file>